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73" r:id="rId2"/>
  </p:sldMasterIdLst>
  <p:notesMasterIdLst>
    <p:notesMasterId r:id="rId10"/>
  </p:notesMasterIdLst>
  <p:handoutMasterIdLst>
    <p:handoutMasterId r:id="rId11"/>
  </p:handoutMasterIdLst>
  <p:sldIdLst>
    <p:sldId id="265" r:id="rId3"/>
    <p:sldId id="264" r:id="rId4"/>
    <p:sldId id="262" r:id="rId5"/>
    <p:sldId id="260" r:id="rId6"/>
    <p:sldId id="256" r:id="rId7"/>
    <p:sldId id="259" r:id="rId8"/>
    <p:sldId id="258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E049"/>
    <a:srgbClr val="7B9966"/>
    <a:srgbClr val="79B738"/>
    <a:srgbClr val="9B1038"/>
    <a:srgbClr val="68A6B2"/>
    <a:srgbClr val="F6D536"/>
    <a:srgbClr val="A9D18E"/>
    <a:srgbClr val="064F2D"/>
    <a:srgbClr val="D9D9D9"/>
    <a:srgbClr val="BF53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11"/>
    <p:restoredTop sz="83385"/>
  </p:normalViewPr>
  <p:slideViewPr>
    <p:cSldViewPr snapToGrid="0" snapToObjects="1">
      <p:cViewPr varScale="1">
        <p:scale>
          <a:sx n="92" d="100"/>
          <a:sy n="92" d="100"/>
        </p:scale>
        <p:origin x="704" y="192"/>
      </p:cViewPr>
      <p:guideLst/>
    </p:cSldViewPr>
  </p:slideViewPr>
  <p:notesTextViewPr>
    <p:cViewPr>
      <p:scale>
        <a:sx n="60" d="100"/>
        <a:sy n="6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69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A8557E6-F8D0-904D-ABA2-63E00E4B39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98FAF9-7CC8-9348-89BB-8E5E0261A2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75ECC-DE1E-8F43-B9E2-525D5D1317B9}" type="datetimeFigureOut">
              <a:rPr lang="de-DE" smtClean="0"/>
              <a:t>03.09.24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FCDC52-E39A-EC48-B7EF-41D847DF13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96F0FB-ED0E-FF48-A772-0EF71B97EE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753D-17FA-FF47-A13C-DC9708B5E2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945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AF11D-70F0-4543-A6B8-7056067E8DFF}" type="datetimeFigureOut">
              <a:rPr lang="de-DE" smtClean="0"/>
              <a:t>03.09.24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3FE22-A53C-A441-BEA2-49E32CBCB6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43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000" dirty="0"/>
              <a:t>Email Anpassen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3FE22-A53C-A441-BEA2-49E32CBCB6D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27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Evtl. weglassen, wenn zu wenig Zeit aufgrund von Standortbestimmung und Umfrage Bild von Mathematik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3FE22-A53C-A441-BEA2-49E32CBCB6D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2247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Evtl. weglassen, wenn zu wenig Zeit aufgrund von Standortbestimmung und Umfrage Bild von Mathematik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3FE22-A53C-A441-BEA2-49E32CBCB6D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104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93F-E84C-4562-33E4-166AAD5B5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7641"/>
          </a:xfrm>
        </p:spPr>
        <p:txBody>
          <a:bodyPr anchor="b">
            <a:noAutofit/>
          </a:bodyPr>
          <a:lstStyle>
            <a:lvl1pPr algn="ctr">
              <a:defRPr sz="4400"/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89246C1-4B3F-ECE9-1B64-B4CC43ED6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2" y="24859"/>
            <a:ext cx="2850802" cy="784016"/>
          </a:xfrm>
          <a:prstGeom prst="rect">
            <a:avLst/>
          </a:prstGeom>
        </p:spPr>
      </p:pic>
      <p:cxnSp>
        <p:nvCxnSpPr>
          <p:cNvPr id="8" name="Gerade Verbindung 8">
            <a:extLst>
              <a:ext uri="{FF2B5EF4-FFF2-40B4-BE49-F238E27FC236}">
                <a16:creationId xmlns:a16="http://schemas.microsoft.com/office/drawing/2014/main" id="{9C9D5D04-49A6-98DB-10BC-9534B3B29ACA}"/>
              </a:ext>
            </a:extLst>
          </p:cNvPr>
          <p:cNvCxnSpPr>
            <a:cxnSpLocks/>
          </p:cNvCxnSpPr>
          <p:nvPr userDrawn="1"/>
        </p:nvCxnSpPr>
        <p:spPr>
          <a:xfrm>
            <a:off x="0" y="808875"/>
            <a:ext cx="12517395" cy="0"/>
          </a:xfrm>
          <a:prstGeom prst="line">
            <a:avLst/>
          </a:prstGeom>
          <a:ln w="12700">
            <a:solidFill>
              <a:srgbClr val="79B738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84A1A248-5BCE-6D74-2365-732DDFFE88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2132120"/>
            <a:ext cx="12192001" cy="4725880"/>
          </a:xfrm>
        </p:spPr>
        <p:txBody>
          <a:bodyPr/>
          <a:lstStyle/>
          <a:p>
            <a:endParaRPr lang="de-DE"/>
          </a:p>
        </p:txBody>
      </p:sp>
      <p:pic>
        <p:nvPicPr>
          <p:cNvPr id="3" name="Picture 14" descr="AA-IEEM-Logo_Text">
            <a:extLst>
              <a:ext uri="{FF2B5EF4-FFF2-40B4-BE49-F238E27FC236}">
                <a16:creationId xmlns:a16="http://schemas.microsoft.com/office/drawing/2014/main" id="{BB701636-C492-5B0D-CA58-B0160DD3CC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556" y="53714"/>
            <a:ext cx="843140" cy="692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444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8836A0-E07A-1AB5-8777-B3928AE88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4B7B36-629C-01F8-8134-9EBB3E8F9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60D264-9F41-48F2-E804-ABB8C5C5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Vorkurs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58A6D2-50A9-3904-B22A-DCD48D24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5B1B258-E5FD-4688-AC68-C10AE12D04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2FD30043-FECF-A352-421B-B00D0F29645E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12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F6B69D8-D104-C31B-177A-F6D4D0DCF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F7ACC0-8B9C-EA57-D700-9C3C91396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382B7C-86AF-A6C2-0C66-4AFBBBF9D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Vorkurs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D537CB-94FB-5DCA-7671-732C3954E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944DC96-692A-B3D2-2C5A-C64401364D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5564086E-3F6F-5298-C98A-C7D945F86FAB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135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067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Überschrift /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  <a:endParaRPr lang="de-DE" sz="1399" dirty="0"/>
          </a:p>
        </p:txBody>
      </p:sp>
      <p:sp>
        <p:nvSpPr>
          <p:cNvPr id="14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401" y="1766252"/>
            <a:ext cx="11473274" cy="4766196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4CFBE66-E3CE-CD41-BF3E-9A31AEA05E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401" y="1060150"/>
            <a:ext cx="11473611" cy="415800"/>
          </a:xfrm>
        </p:spPr>
        <p:txBody>
          <a:bodyPr/>
          <a:lstStyle>
            <a:lvl1pPr>
              <a:defRPr sz="2398" b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  <a:endParaRPr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ECD06DA7-E842-CF40-A29A-83239C09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7079" y="354048"/>
            <a:ext cx="9044597" cy="41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644810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>
          <p15:clr>
            <a:srgbClr val="FBAE40"/>
          </p15:clr>
        </p15:guide>
        <p15:guide id="2" orient="horz" pos="851">
          <p15:clr>
            <a:srgbClr val="FBAE40"/>
          </p15:clr>
        </p15:guide>
        <p15:guide id="3" orient="horz" pos="1463">
          <p15:clr>
            <a:srgbClr val="FBAE40"/>
          </p15:clr>
        </p15:guide>
        <p15:guide id="4" pos="227">
          <p15:clr>
            <a:srgbClr val="FBAE40"/>
          </p15:clr>
        </p15:guide>
        <p15:guide id="5" pos="746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  <a:endParaRPr lang="de-DE" sz="1399" dirty="0"/>
          </a:p>
        </p:txBody>
      </p:sp>
      <p:sp>
        <p:nvSpPr>
          <p:cNvPr id="14" name="Inhaltsplatzhalter 2"/>
          <p:cNvSpPr>
            <a:spLocks noGrp="1"/>
          </p:cNvSpPr>
          <p:nvPr>
            <p:ph idx="1" hasCustomPrompt="1"/>
          </p:nvPr>
        </p:nvSpPr>
        <p:spPr>
          <a:xfrm>
            <a:off x="359625" y="1124744"/>
            <a:ext cx="11472050" cy="537920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Titelplatzhalter 1">
            <a:extLst>
              <a:ext uri="{FF2B5EF4-FFF2-40B4-BE49-F238E27FC236}">
                <a16:creationId xmlns:a16="http://schemas.microsoft.com/office/drawing/2014/main" id="{3A36CDD0-5859-EB48-A1FD-0C262C840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7079" y="354048"/>
            <a:ext cx="9044597" cy="41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344412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>
          <p15:clr>
            <a:srgbClr val="FBAE40"/>
          </p15:clr>
        </p15:guide>
        <p15:guide id="2" orient="horz" pos="3618">
          <p15:clr>
            <a:srgbClr val="FBAE40"/>
          </p15:clr>
        </p15:guide>
        <p15:guide id="3" orient="horz" pos="851">
          <p15:clr>
            <a:srgbClr val="FBAE40"/>
          </p15:clr>
        </p15:guide>
        <p15:guide id="4" pos="227">
          <p15:clr>
            <a:srgbClr val="FBAE40"/>
          </p15:clr>
        </p15:guide>
        <p15:guide id="5" pos="746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Überschrift // Tex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  <a:endParaRPr lang="de-DE" sz="1399" dirty="0"/>
          </a:p>
        </p:txBody>
      </p:sp>
      <p:sp>
        <p:nvSpPr>
          <p:cNvPr id="15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401" y="2503574"/>
            <a:ext cx="5745016" cy="4000378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7516170" y="1512000"/>
            <a:ext cx="4315505" cy="3240000"/>
          </a:xfrm>
          <a:solidFill>
            <a:schemeClr val="tx1">
              <a:lumMod val="20000"/>
              <a:lumOff val="80000"/>
            </a:schemeClr>
          </a:solidFill>
        </p:spPr>
        <p:txBody>
          <a:bodyPr anchor="ctr" anchorCtr="0"/>
          <a:lstStyle>
            <a:lvl1pPr algn="ctr">
              <a:spcBef>
                <a:spcPts val="0"/>
              </a:spcBef>
              <a:defRPr sz="1199"/>
            </a:lvl1pPr>
          </a:lstStyle>
          <a:p>
            <a:r>
              <a:rPr lang="de-DE" dirty="0"/>
              <a:t>Platzhalter für ein Bild (Format: 4:3)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17" name="Vertikaler Textplatzhalter 2"/>
          <p:cNvSpPr>
            <a:spLocks noGrp="1"/>
          </p:cNvSpPr>
          <p:nvPr>
            <p:ph type="body" orient="vert" idx="14" hasCustomPrompt="1"/>
          </p:nvPr>
        </p:nvSpPr>
        <p:spPr>
          <a:xfrm>
            <a:off x="7516170" y="4896001"/>
            <a:ext cx="4315505" cy="847575"/>
          </a:xfrm>
        </p:spPr>
        <p:txBody>
          <a:bodyPr vert="horz"/>
          <a:lstStyle>
            <a:lvl1pPr marL="0" indent="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None/>
              <a:defRPr sz="1399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2pPr>
            <a:lvl3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3pPr>
            <a:lvl4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4pPr>
            <a:lvl5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5pPr>
            <a:lvl6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6pPr>
            <a:lvl7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7pPr>
            <a:lvl8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8pPr>
            <a:lvl9pPr marL="0" indent="0">
              <a:lnSpc>
                <a:spcPct val="112000"/>
              </a:lnSpc>
              <a:spcBef>
                <a:spcPts val="0"/>
              </a:spcBef>
              <a:buNone/>
              <a:defRPr sz="1199" b="0" i="0">
                <a:latin typeface="+mn-lt"/>
              </a:defRPr>
            </a:lvl9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A9A1F2A5-1DE5-F848-9AB4-C1F0E229D1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8401" y="1060150"/>
            <a:ext cx="5745016" cy="1144714"/>
          </a:xfrm>
        </p:spPr>
        <p:txBody>
          <a:bodyPr/>
          <a:lstStyle>
            <a:lvl1pPr>
              <a:defRPr sz="2398" b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  <a:p>
            <a:pPr lvl="0"/>
            <a:r>
              <a:rPr lang="de-DE" dirty="0"/>
              <a:t>über zwei Zeilen</a:t>
            </a:r>
            <a:endParaRPr dirty="0"/>
          </a:p>
        </p:txBody>
      </p:sp>
      <p:sp>
        <p:nvSpPr>
          <p:cNvPr id="11" name="Titelplatzhalter 1">
            <a:extLst>
              <a:ext uri="{FF2B5EF4-FFF2-40B4-BE49-F238E27FC236}">
                <a16:creationId xmlns:a16="http://schemas.microsoft.com/office/drawing/2014/main" id="{C991A424-2AC2-A045-89AB-89C67F2FB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7079" y="354048"/>
            <a:ext cx="9044597" cy="41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3119775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>
          <p15:clr>
            <a:srgbClr val="FBAE40"/>
          </p15:clr>
        </p15:guide>
        <p15:guide id="2" orient="horz" pos="851">
          <p15:clr>
            <a:srgbClr val="FBAE40"/>
          </p15:clr>
        </p15:guide>
        <p15:guide id="3" orient="horz" pos="1781">
          <p15:clr>
            <a:srgbClr val="FBAE40"/>
          </p15:clr>
        </p15:guide>
        <p15:guide id="4" pos="227">
          <p15:clr>
            <a:srgbClr val="FBAE40"/>
          </p15:clr>
        </p15:guide>
        <p15:guide id="5" pos="746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  <a:endParaRPr lang="de-DE" sz="1399" dirty="0"/>
          </a:p>
        </p:txBody>
      </p:sp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9503882A-1682-D04C-B79D-0EFB25485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7079" y="354048"/>
            <a:ext cx="9044597" cy="41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237525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>
          <p15:clr>
            <a:srgbClr val="FBAE40"/>
          </p15:clr>
        </p15:guide>
        <p15:guide id="2" orient="horz" pos="3618">
          <p15:clr>
            <a:srgbClr val="FBAE40"/>
          </p15:clr>
        </p15:guide>
        <p15:guide id="3" orient="horz" pos="851">
          <p15:clr>
            <a:srgbClr val="FBAE40"/>
          </p15:clr>
        </p15:guide>
        <p15:guide id="4" pos="227">
          <p15:clr>
            <a:srgbClr val="FBAE40"/>
          </p15:clr>
        </p15:guide>
        <p15:guide id="5" pos="746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D92263-E119-D744-9CC4-F5E116F73E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994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F4C95-3C77-DDCA-AA69-399CACFA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365126"/>
            <a:ext cx="11490329" cy="65932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87E00-3C5F-03FA-B4BF-838A9F54F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29" y="1219791"/>
            <a:ext cx="11490329" cy="4745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A0FDFD-02C0-3E94-6920-819A58F42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DC9A74-4692-7F99-45DD-F9F93753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B920B71-DA30-0646-3E09-2F1C929DF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C2F3E958-4021-71D0-399F-205F1F4D2492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778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DF400-84D8-088E-D7A9-60C36B7D4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4A0692-939C-A93E-A09F-B55C2EFD2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CC0CF2-DE4E-E87A-724A-A7DADA27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B1F9320-6A96-E5E0-B572-7772A5E27E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8DA28B0C-DDDC-7345-37BE-82CF2F9069F7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63CD6F2C-ED96-C8FA-0A4D-2A116E77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008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67C97-CE72-921A-3263-4A783F2FD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1DB8A6-FB5D-445D-33C6-0385F6BFE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559F03-343F-FA77-718D-6561967CF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FDDF12-EA4C-92C4-E54A-20B0ECE8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0CF6129-F423-D925-94FD-9F16CA1D8D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6B04C218-1396-28D5-07F5-412658FED389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5833AB-392C-9611-E7B5-882011C87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80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2917DE-7164-4395-622E-1824AA9EF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5371CA-DAC4-AA9A-FAFF-2455D8F54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D4AC87-4832-9020-5BF7-6627CFDE1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FD3451-450E-707D-17D1-D065B9EC1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0E834A-96B2-862A-6997-8FA9C7228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6506E73-2120-75BB-A662-003F79A6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7238CA6-EC3C-6444-4DF7-8E23CD7BE2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B6E35769-D515-474F-84BA-0655AE670FC4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BE8CB132-21FB-9105-70A1-193D53AF0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469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A29817-F77D-192A-6906-074000078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2797F4-5541-C44F-153A-8FBA4745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1A6AF79-27FB-03C1-EFBC-E246DB3E50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CF577591-F785-DF7E-27D4-24616EAF4A86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F54F48BD-F64E-476F-54EB-C0FE6749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62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0460A23-2D96-BED3-B251-114EBB0F9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2437A1B-8264-A13B-D6C5-EF732C141F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0A3B62D3-4E3B-8052-4025-C88EBB6D48D9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Fußzeilenplatzhalter 4">
            <a:extLst>
              <a:ext uri="{FF2B5EF4-FFF2-40B4-BE49-F238E27FC236}">
                <a16:creationId xmlns:a16="http://schemas.microsoft.com/office/drawing/2014/main" id="{76940FF5-BF82-0333-AE4B-521D56C7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384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5EBA1-0D18-3A45-7E36-DA790C22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BA8584-6AE5-A826-37E6-F228F42CF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48338B-4997-9886-5152-8E710B959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863ADF-ED8E-DAF8-A268-A8C34907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08EB90B-E678-E9C5-8504-36018D06F9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BE4E4043-1518-664F-FDB2-69544E591769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2D062C-3CC1-CCEF-37F1-C75730BC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455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ABD201-2FF7-980F-E961-1C0ECEDA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FE72FB-EA2C-BFF1-D646-6DC8BA82A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9B1CC46-6E4B-669A-2160-AC6BB0AA2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BCB83AB-48BF-28CA-EF5C-DB6D15E0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874B32-965F-CF4B-9E61-861D761E7F09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386309-2BAF-1439-2502-44A13513A9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8" y="6161008"/>
            <a:ext cx="2397398" cy="659323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0F1E108D-ACEF-A486-5668-6F69AA4FC4ED}"/>
              </a:ext>
            </a:extLst>
          </p:cNvPr>
          <p:cNvCxnSpPr>
            <a:cxnSpLocks/>
          </p:cNvCxnSpPr>
          <p:nvPr userDrawn="1"/>
        </p:nvCxnSpPr>
        <p:spPr>
          <a:xfrm>
            <a:off x="0" y="6161008"/>
            <a:ext cx="12192000" cy="0"/>
          </a:xfrm>
          <a:prstGeom prst="line">
            <a:avLst/>
          </a:prstGeom>
          <a:ln w="12700">
            <a:solidFill>
              <a:srgbClr val="84B81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F0E45A-BEA8-F81B-E06D-AD40F187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457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C7E996-D0A1-C69B-5A90-BB24E61EC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77" y="365126"/>
            <a:ext cx="11578281" cy="659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A93607-82CF-31D1-8C60-B296DFB80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777" y="1219791"/>
            <a:ext cx="11578281" cy="474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</a:t>
            </a:r>
          </a:p>
        </p:txBody>
      </p:sp>
    </p:spTree>
    <p:extLst>
      <p:ext uri="{BB962C8B-B14F-4D97-AF65-F5344CB8AC3E}">
        <p14:creationId xmlns:p14="http://schemas.microsoft.com/office/powerpoint/2010/main" val="396602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4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79B73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elplatzhalter 1"/>
          <p:cNvSpPr>
            <a:spLocks noGrp="1"/>
          </p:cNvSpPr>
          <p:nvPr>
            <p:ph type="title"/>
          </p:nvPr>
        </p:nvSpPr>
        <p:spPr>
          <a:xfrm>
            <a:off x="2787079" y="354048"/>
            <a:ext cx="9044597" cy="41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idx="1"/>
          </p:nvPr>
        </p:nvSpPr>
        <p:spPr>
          <a:xfrm>
            <a:off x="359625" y="1916832"/>
            <a:ext cx="11472050" cy="46369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Fließtext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8257" y="7057011"/>
            <a:ext cx="8416458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99" b="0" i="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199" b="0" i="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62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12424" y="6172448"/>
            <a:ext cx="719251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598" b="1" i="0" baseline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865" b="1" i="0" baseline="0">
                <a:latin typeface="+mj-lt"/>
              </a:defRPr>
            </a:lvl9pPr>
          </a:lstStyle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  <p:sp>
        <p:nvSpPr>
          <p:cNvPr id="63" name="Logo"/>
          <p:cNvSpPr>
            <a:spLocks noChangeAspect="1" noEditPoints="1"/>
          </p:cNvSpPr>
          <p:nvPr userDrawn="1"/>
        </p:nvSpPr>
        <p:spPr bwMode="auto">
          <a:xfrm>
            <a:off x="359625" y="304200"/>
            <a:ext cx="1438502" cy="41580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345" tIns="45672" rIns="91345" bIns="45672" numCol="1" anchor="t" anchorCtr="0" compatLnSpc="1">
            <a:prstTxWarp prst="textNoShape">
              <a:avLst/>
            </a:prstTxWarp>
          </a:bodyPr>
          <a:lstStyle/>
          <a:p>
            <a:endParaRPr lang="de-DE" sz="1798" dirty="0"/>
          </a:p>
        </p:txBody>
      </p:sp>
    </p:spTree>
    <p:extLst>
      <p:ext uri="{BB962C8B-B14F-4D97-AF65-F5344CB8AC3E}">
        <p14:creationId xmlns:p14="http://schemas.microsoft.com/office/powerpoint/2010/main" val="421019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hf hdr="0" ftr="0" dt="0"/>
  <p:txStyles>
    <p:titleStyle>
      <a:lvl1pPr marL="0" indent="0" algn="l" defTabSz="913385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797" b="1" i="0" kern="1200" baseline="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Arial" panose="020B0604020202020204" pitchFamily="34" charset="0"/>
        <a:buNone/>
        <a:defRPr lang="de-DE" sz="1998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23648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503454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83258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863062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863062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863062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863062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863062" indent="-143844" algn="l" defTabSz="913385" rtl="0" eaLnBrk="1" latinLnBrk="0" hangingPunct="1">
        <a:lnSpc>
          <a:spcPct val="112000"/>
        </a:lnSpc>
        <a:spcBef>
          <a:spcPts val="1299"/>
        </a:spcBef>
        <a:spcAft>
          <a:spcPts val="0"/>
        </a:spcAft>
        <a:buFont typeface="Meta Offc Pro" panose="020B0504030101020102" pitchFamily="34" charset="0"/>
        <a:buChar char="-"/>
        <a:defRPr sz="199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692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385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077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769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461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154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6846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539" algn="l" defTabSz="91338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E846D-6AC5-BE66-853A-C0DC3EF3E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952292"/>
            <a:ext cx="9144000" cy="2168604"/>
          </a:xfrm>
        </p:spPr>
        <p:txBody>
          <a:bodyPr/>
          <a:lstStyle/>
          <a:p>
            <a:r>
              <a:rPr lang="de-DE" dirty="0"/>
              <a:t>Herzlich Willkommen zum Vorkurs Mathematik für Lehramt (GS, </a:t>
            </a:r>
            <a:r>
              <a:rPr lang="de-DE" dirty="0" err="1"/>
              <a:t>HRSGe</a:t>
            </a:r>
            <a:r>
              <a:rPr lang="de-DE" dirty="0"/>
              <a:t>, </a:t>
            </a:r>
            <a:r>
              <a:rPr lang="de-DE" dirty="0" err="1"/>
              <a:t>SoPäd</a:t>
            </a:r>
            <a:r>
              <a:rPr lang="de-DE" dirty="0"/>
              <a:t>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422471F-24FC-3798-539F-D8CADBA87DCB}"/>
              </a:ext>
            </a:extLst>
          </p:cNvPr>
          <p:cNvSpPr txBox="1"/>
          <p:nvPr/>
        </p:nvSpPr>
        <p:spPr>
          <a:xfrm>
            <a:off x="4186695" y="6094829"/>
            <a:ext cx="381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schemeClr val="bg1">
                    <a:lumMod val="50000"/>
                  </a:schemeClr>
                </a:solidFill>
              </a:rPr>
              <a:t>sophie.kaltenhauser@tu-dortmund.de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C6EFC15-7207-348A-EF0C-77B0492756DF}"/>
              </a:ext>
            </a:extLst>
          </p:cNvPr>
          <p:cNvSpPr txBox="1">
            <a:spLocks/>
          </p:cNvSpPr>
          <p:nvPr/>
        </p:nvSpPr>
        <p:spPr>
          <a:xfrm>
            <a:off x="1523999" y="4120896"/>
            <a:ext cx="9144000" cy="844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79B73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Übung zur Vorlesung 2</a:t>
            </a:r>
          </a:p>
        </p:txBody>
      </p:sp>
      <p:pic>
        <p:nvPicPr>
          <p:cNvPr id="1025" name="Picture 1" descr="page4image623267968">
            <a:extLst>
              <a:ext uri="{FF2B5EF4-FFF2-40B4-BE49-F238E27FC236}">
                <a16:creationId xmlns:a16="http://schemas.microsoft.com/office/drawing/2014/main" id="{9F8BB97C-31B4-7414-7CE2-2F80E9E9D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737" y="5024808"/>
            <a:ext cx="1540801" cy="15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46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733A0-F05D-3330-0A01-27B57648C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 von Mathematik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D15596F-DBCE-5330-A020-ED2C8D83D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  <p:pic>
        <p:nvPicPr>
          <p:cNvPr id="1025" name="Picture 1" descr="page18image1033765440">
            <a:extLst>
              <a:ext uri="{FF2B5EF4-FFF2-40B4-BE49-F238E27FC236}">
                <a16:creationId xmlns:a16="http://schemas.microsoft.com/office/drawing/2014/main" id="{182098DC-FE1D-7D6C-11C4-529A68507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454" y="1074620"/>
            <a:ext cx="4695092" cy="47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85863EA-2895-D2D1-686B-46454FE2C6AF}"/>
              </a:ext>
            </a:extLst>
          </p:cNvPr>
          <p:cNvSpPr txBox="1"/>
          <p:nvPr/>
        </p:nvSpPr>
        <p:spPr>
          <a:xfrm>
            <a:off x="3016430" y="5423534"/>
            <a:ext cx="6102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de-DE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b="0" i="0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IBMPlexSans"/>
              </a:rPr>
              <a:t>https://</a:t>
            </a:r>
            <a:r>
              <a:rPr lang="de-DE" b="0" i="0" u="none" strike="noStrike" dirty="0" err="1">
                <a:solidFill>
                  <a:schemeClr val="bg1">
                    <a:lumMod val="50000"/>
                  </a:schemeClr>
                </a:solidFill>
                <a:effectLst/>
                <a:latin typeface="IBMPlexSans"/>
              </a:rPr>
              <a:t>umfragen.tu-dortmund.de</a:t>
            </a:r>
            <a:r>
              <a:rPr lang="de-DE" b="0" i="0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IBMPlexSans"/>
              </a:rPr>
              <a:t>/</a:t>
            </a:r>
            <a:r>
              <a:rPr lang="de-DE" b="0" i="0" u="none" strike="noStrike" dirty="0" err="1">
                <a:solidFill>
                  <a:schemeClr val="bg1">
                    <a:lumMod val="50000"/>
                  </a:schemeClr>
                </a:solidFill>
                <a:effectLst/>
                <a:latin typeface="IBMPlexSans"/>
              </a:rPr>
              <a:t>index.php</a:t>
            </a:r>
            <a:r>
              <a:rPr lang="de-DE" b="0" i="0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IBMPlexSans"/>
              </a:rPr>
              <a:t>/354891?lang=de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5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3B93D-1583-4662-95B7-2AEFB282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4DDC08-902D-334C-E7F0-8DBBD6E5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1: Rechengesetze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AE07C9-CA36-F6AD-A9E9-E9C8D0354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9275D1C-A153-916B-B36C-55D34525BC9A}"/>
              </a:ext>
            </a:extLst>
          </p:cNvPr>
          <p:cNvSpPr txBox="1"/>
          <p:nvPr/>
        </p:nvSpPr>
        <p:spPr>
          <a:xfrm>
            <a:off x="9494729" y="121129"/>
            <a:ext cx="26733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Vorkurs Lehramt 2024</a:t>
            </a:r>
          </a:p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Götze · </a:t>
            </a:r>
            <a:r>
              <a:rPr lang="de-DE" sz="1600" dirty="0" err="1">
                <a:solidFill>
                  <a:schemeClr val="bg1">
                    <a:lumMod val="65000"/>
                  </a:schemeClr>
                </a:solidFill>
              </a:rPr>
              <a:t>Rösike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 ·  Stark</a:t>
            </a:r>
          </a:p>
          <a:p>
            <a:pPr algn="r"/>
            <a:endParaRPr lang="de-DE" sz="1600" dirty="0"/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D071D89-BEBC-6126-7BF3-53D75DE25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29" y="1268447"/>
            <a:ext cx="106299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07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D947A-42D6-1402-9660-9F89221F1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2: Fehler finden 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37137B6F-F6DF-05E9-9945-ED43EFA87D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729" y="1268447"/>
            <a:ext cx="10629900" cy="3606800"/>
          </a:xfr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1BC702-C208-BF4D-345D-5ADC12E33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0DEB0A0-6CCB-858A-25E4-010FF9A177A1}"/>
              </a:ext>
            </a:extLst>
          </p:cNvPr>
          <p:cNvSpPr txBox="1"/>
          <p:nvPr/>
        </p:nvSpPr>
        <p:spPr>
          <a:xfrm>
            <a:off x="9494729" y="121129"/>
            <a:ext cx="26733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Vorkurs Lehramt 2024</a:t>
            </a:r>
          </a:p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Götze · </a:t>
            </a:r>
            <a:r>
              <a:rPr lang="de-DE" sz="1600" dirty="0" err="1">
                <a:solidFill>
                  <a:schemeClr val="bg1">
                    <a:lumMod val="65000"/>
                  </a:schemeClr>
                </a:solidFill>
              </a:rPr>
              <a:t>Rösike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 ·  Stark</a:t>
            </a:r>
          </a:p>
          <a:p>
            <a:pPr algn="r"/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83986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FF74F8B-9B37-94B2-CF7B-431EB7F55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195849"/>
            <a:ext cx="11490329" cy="828601"/>
          </a:xfrm>
        </p:spPr>
        <p:txBody>
          <a:bodyPr>
            <a:normAutofit/>
          </a:bodyPr>
          <a:lstStyle/>
          <a:p>
            <a:r>
              <a:rPr lang="de-DE" dirty="0"/>
              <a:t>Aufgabe 3: Terme veranschaulichen</a:t>
            </a:r>
          </a:p>
        </p:txBody>
      </p:sp>
      <p:pic>
        <p:nvPicPr>
          <p:cNvPr id="6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7B6F9A89-0957-8518-96C7-5B4265DB10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31" r="5534" b="6488"/>
          <a:stretch/>
        </p:blipFill>
        <p:spPr bwMode="auto">
          <a:xfrm>
            <a:off x="3753394" y="1836547"/>
            <a:ext cx="4628998" cy="42634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40EF6C2-3B44-D43D-EBA6-543044F34F66}"/>
              </a:ext>
            </a:extLst>
          </p:cNvPr>
          <p:cNvSpPr txBox="1"/>
          <p:nvPr/>
        </p:nvSpPr>
        <p:spPr>
          <a:xfrm>
            <a:off x="322728" y="1133741"/>
            <a:ext cx="107001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SzPct val="100000"/>
              <a:buFont typeface="+mj-lt"/>
              <a:buAutoNum type="alphaLcParenR"/>
            </a:pPr>
            <a:r>
              <a:rPr lang="de-D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Bearbeiten Sie folgende Schulbuchaufgabe gemeinsam in Ihrer Kleingruppe. </a:t>
            </a:r>
          </a:p>
          <a:p>
            <a:pPr marL="342900" lvl="0" indent="-342900">
              <a:buSzPct val="100000"/>
              <a:buFont typeface="+mj-lt"/>
              <a:buAutoNum type="alphaLcParenR"/>
            </a:pPr>
            <a:r>
              <a:rPr lang="de-D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Diskutieren Sie anschließend: Welche Zuordnungen waren schwierig? Woran lag das? Passt das Bild auch, wenn es ausmultipliziert wird?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6032E5C-DBAC-09F5-E2F4-C64D2CA83A7E}"/>
              </a:ext>
            </a:extLst>
          </p:cNvPr>
          <p:cNvSpPr txBox="1"/>
          <p:nvPr/>
        </p:nvSpPr>
        <p:spPr>
          <a:xfrm>
            <a:off x="9494729" y="6323597"/>
            <a:ext cx="26972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Aus: Mathewerkstatt 8, S. 163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  <a:effectLst/>
              </a:rPr>
              <a:t> 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9A4EBEB-7ED4-9882-9F70-9C564ECDC148}"/>
              </a:ext>
            </a:extLst>
          </p:cNvPr>
          <p:cNvSpPr txBox="1"/>
          <p:nvPr/>
        </p:nvSpPr>
        <p:spPr>
          <a:xfrm>
            <a:off x="9494729" y="121129"/>
            <a:ext cx="26733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Vorkurs Lehramt 2024</a:t>
            </a:r>
          </a:p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Götze · </a:t>
            </a:r>
            <a:r>
              <a:rPr lang="de-DE" sz="1600" dirty="0" err="1">
                <a:solidFill>
                  <a:schemeClr val="bg1">
                    <a:lumMod val="65000"/>
                  </a:schemeClr>
                </a:solidFill>
              </a:rPr>
              <a:t>Rösike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 ·  Stark</a:t>
            </a:r>
          </a:p>
          <a:p>
            <a:pPr algn="r"/>
            <a:endParaRPr lang="de-DE" sz="1600" dirty="0"/>
          </a:p>
        </p:txBody>
      </p:sp>
      <p:sp>
        <p:nvSpPr>
          <p:cNvPr id="2" name="Fußzeilenplatzhalter 3">
            <a:extLst>
              <a:ext uri="{FF2B5EF4-FFF2-40B4-BE49-F238E27FC236}">
                <a16:creationId xmlns:a16="http://schemas.microsoft.com/office/drawing/2014/main" id="{5F746AFF-484C-F084-DCB5-C7F17CC5B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674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7B6F9A89-0957-8518-96C7-5B4265DB10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35" t="19521" r="62274" b="74259"/>
          <a:stretch/>
        </p:blipFill>
        <p:spPr bwMode="auto">
          <a:xfrm>
            <a:off x="212537" y="4758063"/>
            <a:ext cx="1822998" cy="5302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BFD42291-A7E0-877F-2A6E-8666F231C5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35" t="19656" r="44474" b="73251"/>
          <a:stretch/>
        </p:blipFill>
        <p:spPr bwMode="auto">
          <a:xfrm>
            <a:off x="247708" y="5409672"/>
            <a:ext cx="1822998" cy="604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25AD2170-21B4-3D94-4D81-F4C100D8B9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10" t="19656" r="26245" b="74125"/>
          <a:stretch/>
        </p:blipFill>
        <p:spPr bwMode="auto">
          <a:xfrm>
            <a:off x="2280839" y="4762439"/>
            <a:ext cx="1908991" cy="5302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2E40BB99-0B74-8767-D0F4-E3738039A7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85" t="18076" r="8569" b="74057"/>
          <a:stretch/>
        </p:blipFill>
        <p:spPr bwMode="auto">
          <a:xfrm>
            <a:off x="2220716" y="5288336"/>
            <a:ext cx="1908991" cy="6707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864AFA06-5011-0BE4-0F17-2F5C53B45F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65" t="28212" r="44289" b="65568"/>
          <a:stretch/>
        </p:blipFill>
        <p:spPr bwMode="auto">
          <a:xfrm>
            <a:off x="4255463" y="5446936"/>
            <a:ext cx="1908991" cy="5302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E20F080F-116C-E8EB-6A9E-519D09A7CB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08" t="28212" r="62300" b="64694"/>
          <a:stretch/>
        </p:blipFill>
        <p:spPr bwMode="auto">
          <a:xfrm>
            <a:off x="4375011" y="4743535"/>
            <a:ext cx="1822998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365E219C-4A0E-885C-F68E-DE8817F0A9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64" t="27673" r="26544" b="65233"/>
          <a:stretch/>
        </p:blipFill>
        <p:spPr bwMode="auto">
          <a:xfrm>
            <a:off x="6246906" y="4743534"/>
            <a:ext cx="1822998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798AB953-B1E3-2394-E816-A64D3E951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68" t="27800" r="8440" b="65106"/>
          <a:stretch/>
        </p:blipFill>
        <p:spPr bwMode="auto">
          <a:xfrm>
            <a:off x="6258189" y="5405499"/>
            <a:ext cx="1822998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0533685C-1CE4-D61F-A750-B00E950E25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59" t="36913" r="62149" b="55993"/>
          <a:stretch/>
        </p:blipFill>
        <p:spPr bwMode="auto">
          <a:xfrm>
            <a:off x="8192403" y="4795705"/>
            <a:ext cx="1822998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ECDB2200-AFD4-AB6F-A056-67279AD608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58" t="36738" r="44950" b="56168"/>
          <a:stretch/>
        </p:blipFill>
        <p:spPr bwMode="auto">
          <a:xfrm>
            <a:off x="8192403" y="5446936"/>
            <a:ext cx="1822998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92B56E84-D710-7374-C4B0-9652564958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59" t="36456" r="26158" b="56450"/>
          <a:stretch/>
        </p:blipFill>
        <p:spPr bwMode="auto">
          <a:xfrm>
            <a:off x="10198386" y="4796020"/>
            <a:ext cx="1970202" cy="6048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0BD9DC04-CFB0-FAE9-9849-FF09E4FDEF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24" t="37352" r="8893" b="56450"/>
          <a:stretch/>
        </p:blipFill>
        <p:spPr bwMode="auto">
          <a:xfrm>
            <a:off x="10083707" y="5535814"/>
            <a:ext cx="1970202" cy="5284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27663738-EB6F-B1F4-37C0-7876F61C7B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97" t="48911" r="8440" b="34547"/>
          <a:stretch/>
        </p:blipFill>
        <p:spPr bwMode="auto">
          <a:xfrm>
            <a:off x="10000749" y="1054145"/>
            <a:ext cx="1591660" cy="14102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4B70E687-967E-9F1B-353D-47776966B3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49" t="48911" r="24174" b="30385"/>
          <a:stretch/>
        </p:blipFill>
        <p:spPr bwMode="auto">
          <a:xfrm>
            <a:off x="7233884" y="744631"/>
            <a:ext cx="1513430" cy="17650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380A62CD-0079-17AB-A0A6-2E5E8B4791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05" t="48911" r="38571" b="34547"/>
          <a:stretch/>
        </p:blipFill>
        <p:spPr bwMode="auto">
          <a:xfrm>
            <a:off x="3462183" y="1129131"/>
            <a:ext cx="2442131" cy="14102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D210D80C-8AE1-4A13-D847-1EA253029B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6" t="48053" r="62531" b="32780"/>
          <a:stretch/>
        </p:blipFill>
        <p:spPr bwMode="auto">
          <a:xfrm>
            <a:off x="447537" y="953270"/>
            <a:ext cx="1822997" cy="16340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B9886B3A-F486-24EA-7445-A6DEA1350C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60" t="70680" r="11348" b="10153"/>
          <a:stretch/>
        </p:blipFill>
        <p:spPr bwMode="auto">
          <a:xfrm>
            <a:off x="10121294" y="2929440"/>
            <a:ext cx="1822997" cy="16340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DF9FFA13-08D3-BB06-9E28-E15128992F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3" t="71042" r="30591" b="8917"/>
          <a:stretch/>
        </p:blipFill>
        <p:spPr bwMode="auto">
          <a:xfrm>
            <a:off x="7447824" y="2953235"/>
            <a:ext cx="1513430" cy="1708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35278014-593C-0234-8817-3783FDCD19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15" t="70293" r="46222" b="10540"/>
          <a:stretch/>
        </p:blipFill>
        <p:spPr bwMode="auto">
          <a:xfrm>
            <a:off x="4013135" y="2824445"/>
            <a:ext cx="1591660" cy="16340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Inhaltsplatzhalter 5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2B05C5FB-2ECC-8B35-B4B1-B9016ABD1B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4" t="70476" r="62570" b="14507"/>
          <a:stretch/>
        </p:blipFill>
        <p:spPr bwMode="auto">
          <a:xfrm>
            <a:off x="580034" y="3043623"/>
            <a:ext cx="1821040" cy="12802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62B23FEE-627B-C3E5-F665-C1A73FCAAE43}"/>
              </a:ext>
            </a:extLst>
          </p:cNvPr>
          <p:cNvSpPr txBox="1"/>
          <p:nvPr/>
        </p:nvSpPr>
        <p:spPr>
          <a:xfrm>
            <a:off x="9494729" y="6323597"/>
            <a:ext cx="26738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Aus: Mathewerkstatt 8, S. 163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  <a:effectLst/>
              </a:rPr>
              <a:t> </a:t>
            </a:r>
            <a:endParaRPr lang="de-DE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55B4B2F-B868-F906-FDE1-5ED9B12E379A}"/>
              </a:ext>
            </a:extLst>
          </p:cNvPr>
          <p:cNvSpPr txBox="1"/>
          <p:nvPr/>
        </p:nvSpPr>
        <p:spPr>
          <a:xfrm>
            <a:off x="9494729" y="121129"/>
            <a:ext cx="26733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Vorkurs Lehramt 2024</a:t>
            </a:r>
          </a:p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Götze · </a:t>
            </a:r>
            <a:r>
              <a:rPr lang="de-DE" sz="1600" dirty="0" err="1">
                <a:solidFill>
                  <a:schemeClr val="bg1">
                    <a:lumMod val="65000"/>
                  </a:schemeClr>
                </a:solidFill>
              </a:rPr>
              <a:t>Rösike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 ·  Stark</a:t>
            </a:r>
          </a:p>
          <a:p>
            <a:pPr algn="r"/>
            <a:endParaRPr lang="de-DE" sz="1600" dirty="0"/>
          </a:p>
        </p:txBody>
      </p:sp>
      <p:sp>
        <p:nvSpPr>
          <p:cNvPr id="28" name="Titel 3">
            <a:extLst>
              <a:ext uri="{FF2B5EF4-FFF2-40B4-BE49-F238E27FC236}">
                <a16:creationId xmlns:a16="http://schemas.microsoft.com/office/drawing/2014/main" id="{4773C258-D062-0067-C6A5-C04A4778A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Aufgabe 3: Terme veranschaulichen</a:t>
            </a:r>
          </a:p>
        </p:txBody>
      </p:sp>
      <p:sp>
        <p:nvSpPr>
          <p:cNvPr id="29" name="Fußzeilenplatzhalter 3">
            <a:extLst>
              <a:ext uri="{FF2B5EF4-FFF2-40B4-BE49-F238E27FC236}">
                <a16:creationId xmlns:a16="http://schemas.microsoft.com/office/drawing/2014/main" id="{84F87849-0B97-C41E-8F6A-DDF8A006C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601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140EF6C2-3B44-D43D-EBA6-543044F34F66}"/>
              </a:ext>
            </a:extLst>
          </p:cNvPr>
          <p:cNvSpPr txBox="1"/>
          <p:nvPr/>
        </p:nvSpPr>
        <p:spPr>
          <a:xfrm>
            <a:off x="322728" y="1133741"/>
            <a:ext cx="107001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SzPct val="100000"/>
              <a:buFont typeface="+mj-lt"/>
              <a:buAutoNum type="alphaLcParenR" startAt="3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Erstellen Sie eigene Bilder und Terme. Laden Sie jeweils das Bild auf dem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Padlet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hoch. Wählen Sie anschließend ein bereits vorhandenes Bild aus und notieren Sie den dazu passenden Term im Kommentarfeld.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9BFBCBC-5650-6138-E6BE-5FECAA21869B}"/>
              </a:ext>
            </a:extLst>
          </p:cNvPr>
          <p:cNvSpPr txBox="1"/>
          <p:nvPr/>
        </p:nvSpPr>
        <p:spPr>
          <a:xfrm>
            <a:off x="9494729" y="121129"/>
            <a:ext cx="26733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Vorkurs Lehramt 2024</a:t>
            </a:r>
          </a:p>
          <a:p>
            <a:pPr algn="r"/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Götze · </a:t>
            </a:r>
            <a:r>
              <a:rPr lang="de-DE" sz="1600" dirty="0" err="1">
                <a:solidFill>
                  <a:schemeClr val="bg1">
                    <a:lumMod val="65000"/>
                  </a:schemeClr>
                </a:solidFill>
              </a:rPr>
              <a:t>Rösike</a:t>
            </a:r>
            <a:r>
              <a:rPr lang="de-DE" sz="1600" dirty="0">
                <a:solidFill>
                  <a:schemeClr val="bg1">
                    <a:lumMod val="65000"/>
                  </a:schemeClr>
                </a:solidFill>
              </a:rPr>
              <a:t> ·  Stark</a:t>
            </a:r>
          </a:p>
          <a:p>
            <a:pPr algn="r"/>
            <a:endParaRPr lang="de-DE" sz="16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C4DB9D4-6635-C06E-422C-041694CEE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1887" y="2259373"/>
            <a:ext cx="3061855" cy="306185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F3EF95FA-8DA9-F340-B2D8-5358663D5AC5}"/>
              </a:ext>
            </a:extLst>
          </p:cNvPr>
          <p:cNvSpPr txBox="1"/>
          <p:nvPr/>
        </p:nvSpPr>
        <p:spPr>
          <a:xfrm>
            <a:off x="2617103" y="5369641"/>
            <a:ext cx="91959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padlet.com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sophiekaltenhauser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/bung-zu-vl-2-aufgabe-3-1qmi53cqwvqlssix</a:t>
            </a:r>
          </a:p>
        </p:txBody>
      </p:sp>
      <p:sp>
        <p:nvSpPr>
          <p:cNvPr id="15" name="Titel 3">
            <a:extLst>
              <a:ext uri="{FF2B5EF4-FFF2-40B4-BE49-F238E27FC236}">
                <a16:creationId xmlns:a16="http://schemas.microsoft.com/office/drawing/2014/main" id="{300B3CA3-D496-F932-8293-9C97E89B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Aufgabe 3: Terme veranschaulichen</a:t>
            </a:r>
          </a:p>
        </p:txBody>
      </p:sp>
      <p:sp>
        <p:nvSpPr>
          <p:cNvPr id="16" name="Fußzeilenplatzhalter 3">
            <a:extLst>
              <a:ext uri="{FF2B5EF4-FFF2-40B4-BE49-F238E27FC236}">
                <a16:creationId xmlns:a16="http://schemas.microsoft.com/office/drawing/2014/main" id="{6439D2F8-076D-9196-B56C-891263E9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/>
              <a:t>Vorkurs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394592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U Münster PowerPoint Master">
  <a:themeElements>
    <a:clrScheme name="WWU Münster Var2">
      <a:dk1>
        <a:srgbClr val="58585A"/>
      </a:dk1>
      <a:lt1>
        <a:srgbClr val="F4F4F4"/>
      </a:lt1>
      <a:dk2>
        <a:srgbClr val="F4F4F4"/>
      </a:dk2>
      <a:lt2>
        <a:srgbClr val="008E96"/>
      </a:lt2>
      <a:accent1>
        <a:srgbClr val="009DD1"/>
      </a:accent1>
      <a:accent2>
        <a:srgbClr val="67C5E4"/>
      </a:accent2>
      <a:accent3>
        <a:srgbClr val="008E96"/>
      </a:accent3>
      <a:accent4>
        <a:srgbClr val="65BBBF"/>
      </a:accent4>
      <a:accent5>
        <a:srgbClr val="00568A"/>
      </a:accent5>
      <a:accent6>
        <a:srgbClr val="679AB9"/>
      </a:accent6>
      <a:hlink>
        <a:srgbClr val="58585A"/>
      </a:hlink>
      <a:folHlink>
        <a:srgbClr val="58585A"/>
      </a:folHlink>
    </a:clrScheme>
    <a:fontScheme name="WWU Münster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_WWU_Var2_Meta_16x9_02.potx" id="{66904EF6-906B-4187-9A83-91C97C2B153E}" vid="{9118B70F-F31D-4B7C-9683-3877A379839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251</Words>
  <Application>Microsoft Macintosh PowerPoint</Application>
  <PresentationFormat>Breitbild</PresentationFormat>
  <Paragraphs>38</Paragraphs>
  <Slides>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IBMPlexSans</vt:lpstr>
      <vt:lpstr>Meta Offc Pro</vt:lpstr>
      <vt:lpstr>Benutzerdefiniertes Design</vt:lpstr>
      <vt:lpstr>WWU Münster PowerPoint Master</vt:lpstr>
      <vt:lpstr>Herzlich Willkommen zum Vorkurs Mathematik für Lehramt (GS, HRSGe, SoPäd)</vt:lpstr>
      <vt:lpstr>Bild von Mathematik</vt:lpstr>
      <vt:lpstr>Aufgabe 1: Rechengesetze</vt:lpstr>
      <vt:lpstr>Aufgabe 2: Fehler finden </vt:lpstr>
      <vt:lpstr>Aufgabe 3: Terme veranschaulichen</vt:lpstr>
      <vt:lpstr>Aufgabe 3: Terme veranschaulichen</vt:lpstr>
      <vt:lpstr>Aufgabe 3: Terme veranschaulichen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Schöne Päckchen</dc:title>
  <dc:creator>Microsoft Office User</dc:creator>
  <cp:lastModifiedBy>Sophie Kaltenhauser</cp:lastModifiedBy>
  <cp:revision>200</cp:revision>
  <dcterms:created xsi:type="dcterms:W3CDTF">2021-02-24T11:33:52Z</dcterms:created>
  <dcterms:modified xsi:type="dcterms:W3CDTF">2024-09-03T12:06:48Z</dcterms:modified>
</cp:coreProperties>
</file>