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4" autoAdjust="0"/>
    <p:restoredTop sz="94660"/>
  </p:normalViewPr>
  <p:slideViewPr>
    <p:cSldViewPr snapToGrid="0">
      <p:cViewPr varScale="1">
        <p:scale>
          <a:sx n="85" d="100"/>
          <a:sy n="85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5FDC-4153-4D4A-A68F-DC6934CD3573}" type="datetimeFigureOut">
              <a:rPr lang="de-DE" smtClean="0"/>
              <a:t>19.07.2024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DA67-4F78-4300-8373-5665767038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183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5FDC-4153-4D4A-A68F-DC6934CD3573}" type="datetimeFigureOut">
              <a:rPr lang="de-DE" smtClean="0"/>
              <a:t>19.07.2024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DA67-4F78-4300-8373-5665767038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18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5FDC-4153-4D4A-A68F-DC6934CD3573}" type="datetimeFigureOut">
              <a:rPr lang="de-DE" smtClean="0"/>
              <a:t>19.07.2024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DA67-4F78-4300-8373-5665767038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63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5FDC-4153-4D4A-A68F-DC6934CD3573}" type="datetimeFigureOut">
              <a:rPr lang="de-DE" smtClean="0"/>
              <a:t>19.07.2024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DA67-4F78-4300-8373-5665767038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44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5FDC-4153-4D4A-A68F-DC6934CD3573}" type="datetimeFigureOut">
              <a:rPr lang="de-DE" smtClean="0"/>
              <a:t>19.07.2024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DA67-4F78-4300-8373-5665767038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61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5FDC-4153-4D4A-A68F-DC6934CD3573}" type="datetimeFigureOut">
              <a:rPr lang="de-DE" smtClean="0"/>
              <a:t>19.07.2024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DA67-4F78-4300-8373-5665767038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421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5FDC-4153-4D4A-A68F-DC6934CD3573}" type="datetimeFigureOut">
              <a:rPr lang="de-DE" smtClean="0"/>
              <a:t>19.07.2024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DA67-4F78-4300-8373-5665767038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93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5FDC-4153-4D4A-A68F-DC6934CD3573}" type="datetimeFigureOut">
              <a:rPr lang="de-DE" smtClean="0"/>
              <a:t>19.07.2024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DA67-4F78-4300-8373-5665767038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44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5FDC-4153-4D4A-A68F-DC6934CD3573}" type="datetimeFigureOut">
              <a:rPr lang="de-DE" smtClean="0"/>
              <a:t>19.07.2024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DA67-4F78-4300-8373-5665767038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35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5FDC-4153-4D4A-A68F-DC6934CD3573}" type="datetimeFigureOut">
              <a:rPr lang="de-DE" smtClean="0"/>
              <a:t>19.07.2024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DA67-4F78-4300-8373-5665767038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757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5FDC-4153-4D4A-A68F-DC6934CD3573}" type="datetimeFigureOut">
              <a:rPr lang="de-DE" smtClean="0"/>
              <a:t>19.07.2024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DA67-4F78-4300-8373-5665767038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398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F5FDC-4153-4D4A-A68F-DC6934CD3573}" type="datetimeFigureOut">
              <a:rPr lang="de-DE" smtClean="0"/>
              <a:t>19.07.2024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CDA67-4F78-4300-8373-5665767038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719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6"/>
          <a:stretch/>
        </p:blipFill>
        <p:spPr>
          <a:xfrm>
            <a:off x="-133350" y="-285751"/>
            <a:ext cx="12458700" cy="72961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33350" y="-285751"/>
            <a:ext cx="12458700" cy="729615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46866"/>
            <a:ext cx="12325350" cy="2387600"/>
          </a:xfrm>
        </p:spPr>
        <p:txBody>
          <a:bodyPr>
            <a:normAutofit/>
          </a:bodyPr>
          <a:lstStyle/>
          <a:p>
            <a:r>
              <a:rPr lang="de-DE" sz="7200" dirty="0" smtClean="0"/>
              <a:t>Stack am </a:t>
            </a:r>
            <a:r>
              <a:rPr lang="de-DE" sz="7200" smtClean="0"/>
              <a:t>Beispiel erklärt</a:t>
            </a:r>
            <a:endParaRPr lang="de-DE" sz="7200" dirty="0"/>
          </a:p>
        </p:txBody>
      </p:sp>
    </p:spTree>
    <p:extLst>
      <p:ext uri="{BB962C8B-B14F-4D97-AF65-F5344CB8AC3E}">
        <p14:creationId xmlns:p14="http://schemas.microsoft.com/office/powerpoint/2010/main" val="3152742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1271" y="4256532"/>
            <a:ext cx="4029710" cy="27940"/>
          </a:xfrm>
          <a:custGeom>
            <a:avLst/>
            <a:gdLst/>
            <a:ahLst/>
            <a:cxnLst/>
            <a:rect l="l" t="t" r="r" b="b"/>
            <a:pathLst>
              <a:path w="4029709" h="27939">
                <a:moveTo>
                  <a:pt x="0" y="27432"/>
                </a:moveTo>
                <a:lnTo>
                  <a:pt x="4029455" y="27432"/>
                </a:lnTo>
                <a:lnTo>
                  <a:pt x="4029455" y="0"/>
                </a:lnTo>
                <a:lnTo>
                  <a:pt x="0" y="0"/>
                </a:lnTo>
                <a:lnTo>
                  <a:pt x="0" y="27432"/>
                </a:lnTo>
                <a:close/>
              </a:path>
            </a:pathLst>
          </a:custGeom>
          <a:solidFill>
            <a:srgbClr val="DEF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47672" y="106679"/>
            <a:ext cx="8879205" cy="3997960"/>
            <a:chOff x="1947672" y="106679"/>
            <a:chExt cx="8879205" cy="3997960"/>
          </a:xfrm>
        </p:grpSpPr>
        <p:sp>
          <p:nvSpPr>
            <p:cNvPr id="4" name="object 4"/>
            <p:cNvSpPr/>
            <p:nvPr/>
          </p:nvSpPr>
          <p:spPr>
            <a:xfrm>
              <a:off x="4081272" y="1696212"/>
              <a:ext cx="4029710" cy="2407920"/>
            </a:xfrm>
            <a:custGeom>
              <a:avLst/>
              <a:gdLst/>
              <a:ahLst/>
              <a:cxnLst/>
              <a:rect l="l" t="t" r="r" b="b"/>
              <a:pathLst>
                <a:path w="4029709" h="2407920">
                  <a:moveTo>
                    <a:pt x="0" y="2407919"/>
                  </a:moveTo>
                  <a:lnTo>
                    <a:pt x="4029455" y="2407919"/>
                  </a:lnTo>
                  <a:lnTo>
                    <a:pt x="4029455" y="0"/>
                  </a:lnTo>
                  <a:lnTo>
                    <a:pt x="0" y="0"/>
                  </a:lnTo>
                  <a:lnTo>
                    <a:pt x="0" y="2407919"/>
                  </a:lnTo>
                  <a:close/>
                </a:path>
              </a:pathLst>
            </a:custGeom>
            <a:solidFill>
              <a:srgbClr val="DEF9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7672" y="106679"/>
              <a:ext cx="8878824" cy="23820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7672" y="236219"/>
              <a:ext cx="8878824" cy="1621536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4081271" y="4724400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9FF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38826" y="4762246"/>
            <a:ext cx="15265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Lokale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Variablen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81271" y="5631179"/>
            <a:ext cx="4029710" cy="285115"/>
          </a:xfrm>
          <a:prstGeom prst="rect">
            <a:avLst/>
          </a:prstGeom>
          <a:solidFill>
            <a:srgbClr val="79EE8F"/>
          </a:solidFill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500" spc="-10" dirty="0">
                <a:latin typeface="Consolas"/>
                <a:cs typeface="Consolas"/>
              </a:rPr>
              <a:t>*envp</a:t>
            </a:r>
            <a:endParaRPr sz="500">
              <a:latin typeface="Consolas"/>
              <a:cs typeface="Consolas"/>
            </a:endParaRPr>
          </a:p>
          <a:p>
            <a:pPr marL="1926589" marR="1915795" indent="-3810" algn="ctr">
              <a:lnSpc>
                <a:spcPct val="100000"/>
              </a:lnSpc>
            </a:pPr>
            <a:r>
              <a:rPr sz="500" spc="-10" dirty="0">
                <a:latin typeface="Consolas"/>
                <a:cs typeface="Consolas"/>
              </a:rPr>
              <a:t>*argv arg</a:t>
            </a:r>
            <a:r>
              <a:rPr sz="500" spc="-204" dirty="0">
                <a:latin typeface="Consolas"/>
                <a:cs typeface="Consolas"/>
              </a:rPr>
              <a:t> </a:t>
            </a:r>
            <a:r>
              <a:rPr sz="500" spc="-50" dirty="0">
                <a:latin typeface="Consolas"/>
                <a:cs typeface="Consolas"/>
              </a:rPr>
              <a:t>c</a:t>
            </a:r>
            <a:endParaRPr sz="5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1271" y="5475732"/>
            <a:ext cx="4029710" cy="155575"/>
          </a:xfrm>
          <a:prstGeom prst="rect">
            <a:avLst/>
          </a:prstGeom>
          <a:solidFill>
            <a:srgbClr val="9FF3AE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080"/>
              </a:lnSpc>
            </a:pPr>
            <a:r>
              <a:rPr sz="1000" b="0" spc="-10" dirty="0">
                <a:latin typeface="Calibri Light"/>
                <a:cs typeface="Calibri Light"/>
              </a:rPr>
              <a:t>Return-</a:t>
            </a:r>
            <a:r>
              <a:rPr sz="1000" b="0" dirty="0">
                <a:latin typeface="Calibri Light"/>
                <a:cs typeface="Calibri Light"/>
              </a:rPr>
              <a:t>Adresse</a:t>
            </a:r>
            <a:r>
              <a:rPr sz="1000" b="0" spc="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66872" y="3028188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800"/>
                </a:lnTo>
                <a:lnTo>
                  <a:pt x="457200" y="304800"/>
                </a:lnTo>
                <a:lnTo>
                  <a:pt x="609600" y="152400"/>
                </a:lnTo>
                <a:lnTo>
                  <a:pt x="457200" y="0"/>
                </a:lnTo>
                <a:close/>
              </a:path>
            </a:pathLst>
          </a:custGeom>
          <a:solidFill>
            <a:srgbClr val="EEB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66872" y="386791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800"/>
                </a:lnTo>
                <a:lnTo>
                  <a:pt x="457200" y="304800"/>
                </a:lnTo>
                <a:lnTo>
                  <a:pt x="609600" y="152400"/>
                </a:lnTo>
                <a:lnTo>
                  <a:pt x="457200" y="0"/>
                </a:lnTo>
                <a:close/>
              </a:path>
            </a:pathLst>
          </a:custGeom>
          <a:solidFill>
            <a:srgbClr val="7DEA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310509" y="3016377"/>
            <a:ext cx="247015" cy="1140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latin typeface="Calibri Light"/>
                <a:cs typeface="Calibri Light"/>
              </a:rPr>
              <a:t>SP</a:t>
            </a: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8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800" b="0" spc="-25" dirty="0">
                <a:latin typeface="Calibri Light"/>
                <a:cs typeface="Calibri Light"/>
              </a:rPr>
              <a:t>FP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178545" y="4103370"/>
            <a:ext cx="76200" cy="1815464"/>
            <a:chOff x="8178545" y="4103370"/>
            <a:chExt cx="76200" cy="1815464"/>
          </a:xfrm>
        </p:grpSpPr>
        <p:sp>
          <p:nvSpPr>
            <p:cNvPr id="15" name="object 15"/>
            <p:cNvSpPr/>
            <p:nvPr/>
          </p:nvSpPr>
          <p:spPr>
            <a:xfrm>
              <a:off x="8178545" y="5631942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70"/>
                  </a:moveTo>
                  <a:lnTo>
                    <a:pt x="0" y="210070"/>
                  </a:lnTo>
                  <a:lnTo>
                    <a:pt x="38100" y="286270"/>
                  </a:lnTo>
                  <a:lnTo>
                    <a:pt x="69850" y="222770"/>
                  </a:lnTo>
                  <a:lnTo>
                    <a:pt x="28194" y="222770"/>
                  </a:lnTo>
                  <a:lnTo>
                    <a:pt x="28194" y="210070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70"/>
                  </a:lnTo>
                  <a:lnTo>
                    <a:pt x="48005" y="222770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70"/>
                  </a:moveTo>
                  <a:lnTo>
                    <a:pt x="48005" y="210070"/>
                  </a:lnTo>
                  <a:lnTo>
                    <a:pt x="48005" y="222770"/>
                  </a:lnTo>
                  <a:lnTo>
                    <a:pt x="69850" y="222770"/>
                  </a:lnTo>
                  <a:lnTo>
                    <a:pt x="76200" y="210070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9EE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8545" y="5481066"/>
              <a:ext cx="76200" cy="16200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8545" y="5292090"/>
              <a:ext cx="76200" cy="16205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178545" y="5014722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7"/>
                  </a:moveTo>
                  <a:lnTo>
                    <a:pt x="0" y="210057"/>
                  </a:lnTo>
                  <a:lnTo>
                    <a:pt x="38100" y="286257"/>
                  </a:lnTo>
                  <a:lnTo>
                    <a:pt x="69850" y="222757"/>
                  </a:lnTo>
                  <a:lnTo>
                    <a:pt x="28194" y="222757"/>
                  </a:lnTo>
                  <a:lnTo>
                    <a:pt x="28194" y="210057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7"/>
                  </a:lnTo>
                  <a:lnTo>
                    <a:pt x="48005" y="222757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7"/>
                  </a:moveTo>
                  <a:lnTo>
                    <a:pt x="48005" y="210057"/>
                  </a:lnTo>
                  <a:lnTo>
                    <a:pt x="48005" y="222757"/>
                  </a:lnTo>
                  <a:lnTo>
                    <a:pt x="69850" y="222757"/>
                  </a:lnTo>
                  <a:lnTo>
                    <a:pt x="76200" y="210057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9E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78545" y="4729734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8"/>
                  </a:moveTo>
                  <a:lnTo>
                    <a:pt x="0" y="210058"/>
                  </a:lnTo>
                  <a:lnTo>
                    <a:pt x="38100" y="286258"/>
                  </a:lnTo>
                  <a:lnTo>
                    <a:pt x="69850" y="222758"/>
                  </a:lnTo>
                  <a:lnTo>
                    <a:pt x="28194" y="222758"/>
                  </a:lnTo>
                  <a:lnTo>
                    <a:pt x="28194" y="210058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8"/>
                  </a:lnTo>
                  <a:lnTo>
                    <a:pt x="48005" y="222758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8"/>
                  </a:moveTo>
                  <a:lnTo>
                    <a:pt x="48005" y="210058"/>
                  </a:lnTo>
                  <a:lnTo>
                    <a:pt x="48005" y="222758"/>
                  </a:lnTo>
                  <a:lnTo>
                    <a:pt x="69850" y="222758"/>
                  </a:lnTo>
                  <a:lnTo>
                    <a:pt x="76200" y="210058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9FF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78545" y="4447794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7"/>
                  </a:moveTo>
                  <a:lnTo>
                    <a:pt x="0" y="210057"/>
                  </a:lnTo>
                  <a:lnTo>
                    <a:pt x="38100" y="286257"/>
                  </a:lnTo>
                  <a:lnTo>
                    <a:pt x="69850" y="222757"/>
                  </a:lnTo>
                  <a:lnTo>
                    <a:pt x="28194" y="222757"/>
                  </a:lnTo>
                  <a:lnTo>
                    <a:pt x="28194" y="210057"/>
                  </a:lnTo>
                  <a:close/>
                </a:path>
                <a:path w="76200" h="286385">
                  <a:moveTo>
                    <a:pt x="48005" y="63499"/>
                  </a:moveTo>
                  <a:lnTo>
                    <a:pt x="28194" y="63499"/>
                  </a:lnTo>
                  <a:lnTo>
                    <a:pt x="28194" y="222757"/>
                  </a:lnTo>
                  <a:lnTo>
                    <a:pt x="48005" y="222757"/>
                  </a:lnTo>
                  <a:lnTo>
                    <a:pt x="48005" y="63499"/>
                  </a:lnTo>
                  <a:close/>
                </a:path>
                <a:path w="76200" h="286385">
                  <a:moveTo>
                    <a:pt x="76200" y="210057"/>
                  </a:moveTo>
                  <a:lnTo>
                    <a:pt x="48005" y="210057"/>
                  </a:lnTo>
                  <a:lnTo>
                    <a:pt x="48005" y="222757"/>
                  </a:lnTo>
                  <a:lnTo>
                    <a:pt x="69850" y="222757"/>
                  </a:lnTo>
                  <a:lnTo>
                    <a:pt x="76200" y="210057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199"/>
                  </a:lnTo>
                  <a:lnTo>
                    <a:pt x="28194" y="76199"/>
                  </a:lnTo>
                  <a:lnTo>
                    <a:pt x="28194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499"/>
                  </a:moveTo>
                  <a:lnTo>
                    <a:pt x="48005" y="63499"/>
                  </a:lnTo>
                  <a:lnTo>
                    <a:pt x="48005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79E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78545" y="4103370"/>
              <a:ext cx="76200" cy="16205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8545" y="4292346"/>
              <a:ext cx="76200" cy="162052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3166872" y="5739384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799"/>
                </a:lnTo>
                <a:lnTo>
                  <a:pt x="457200" y="304799"/>
                </a:lnTo>
                <a:lnTo>
                  <a:pt x="609600" y="152399"/>
                </a:lnTo>
                <a:lnTo>
                  <a:pt x="4572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307460" y="5727293"/>
            <a:ext cx="2514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SB</a:t>
            </a:r>
            <a:endParaRPr sz="1800" dirty="0">
              <a:latin typeface="Calibri Light"/>
              <a:cs typeface="Calibri Light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Rücksprungsadresse</a:t>
            </a:r>
            <a:r>
              <a:rPr spc="-185" dirty="0"/>
              <a:t> </a:t>
            </a:r>
            <a:r>
              <a:rPr spc="-10" dirty="0"/>
              <a:t>speichern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956046" y="5172112"/>
            <a:ext cx="2806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0"/>
              </a:lnSpc>
            </a:pPr>
            <a:r>
              <a:rPr sz="1000" spc="-20" dirty="0">
                <a:latin typeface="Consolas"/>
                <a:cs typeface="Consolas"/>
              </a:rPr>
              <a:t>NULL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81271" y="5297423"/>
            <a:ext cx="4029710" cy="178435"/>
          </a:xfrm>
          <a:prstGeom prst="rect">
            <a:avLst/>
          </a:prstGeom>
          <a:solidFill>
            <a:srgbClr val="9FF1CD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80"/>
              </a:lnSpc>
            </a:pPr>
            <a:r>
              <a:rPr sz="1000" spc="-20" dirty="0">
                <a:latin typeface="Consolas"/>
                <a:cs typeface="Consolas"/>
              </a:rPr>
              <a:t>NULL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81271" y="5010911"/>
            <a:ext cx="4029710" cy="287020"/>
          </a:xfrm>
          <a:prstGeom prst="rect">
            <a:avLst/>
          </a:prstGeom>
          <a:solidFill>
            <a:srgbClr val="79EEC2"/>
          </a:solidFill>
        </p:spPr>
        <p:txBody>
          <a:bodyPr vert="horz" wrap="square" lIns="0" tIns="495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90"/>
              </a:spcBef>
            </a:pPr>
            <a:r>
              <a:rPr sz="1000" b="0" dirty="0">
                <a:latin typeface="Calibri Light"/>
                <a:cs typeface="Calibri Light"/>
              </a:rPr>
              <a:t>Gerettete</a:t>
            </a:r>
            <a:r>
              <a:rPr sz="1000" b="0" spc="-4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Register,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die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in</a:t>
            </a:r>
            <a:r>
              <a:rPr sz="1000" b="0" spc="-1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r>
              <a:rPr sz="1000" spc="-340" dirty="0">
                <a:latin typeface="Consolas"/>
                <a:cs typeface="Consolas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verwendet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wurden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081271" y="4437888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79EE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596382" y="4475734"/>
            <a:ext cx="1012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Parameter</a:t>
            </a:r>
            <a:r>
              <a:rPr sz="1000" b="0" spc="-1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spc="-25" dirty="0">
                <a:latin typeface="Consolas"/>
                <a:cs typeface="Consolas"/>
              </a:rPr>
              <a:t>f()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081271" y="4104132"/>
            <a:ext cx="4029710" cy="152400"/>
          </a:xfrm>
          <a:custGeom>
            <a:avLst/>
            <a:gdLst/>
            <a:ahLst/>
            <a:cxnLst/>
            <a:rect l="l" t="t" r="r" b="b"/>
            <a:pathLst>
              <a:path w="4029709" h="152400">
                <a:moveTo>
                  <a:pt x="4029455" y="0"/>
                </a:moveTo>
                <a:lnTo>
                  <a:pt x="0" y="0"/>
                </a:lnTo>
                <a:lnTo>
                  <a:pt x="0" y="152400"/>
                </a:lnTo>
                <a:lnTo>
                  <a:pt x="4029455" y="152400"/>
                </a:lnTo>
                <a:lnTo>
                  <a:pt x="4029455" y="0"/>
                </a:lnTo>
                <a:close/>
              </a:path>
            </a:pathLst>
          </a:custGeom>
          <a:solidFill>
            <a:srgbClr val="9FF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280914" y="4074922"/>
            <a:ext cx="164401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Rahmenzeiger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(FP)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909186" y="4168140"/>
            <a:ext cx="4201795" cy="1110615"/>
            <a:chOff x="3909186" y="4168140"/>
            <a:chExt cx="4201795" cy="1110615"/>
          </a:xfrm>
        </p:grpSpPr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09186" y="4168140"/>
              <a:ext cx="177926" cy="111036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081271" y="4283964"/>
              <a:ext cx="4029710" cy="154305"/>
            </a:xfrm>
            <a:custGeom>
              <a:avLst/>
              <a:gdLst/>
              <a:ahLst/>
              <a:cxnLst/>
              <a:rect l="l" t="t" r="r" b="b"/>
              <a:pathLst>
                <a:path w="4029709" h="154304">
                  <a:moveTo>
                    <a:pt x="4029455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4029455" y="153924"/>
                  </a:lnTo>
                  <a:lnTo>
                    <a:pt x="4029455" y="0"/>
                  </a:lnTo>
                  <a:close/>
                </a:path>
              </a:pathLst>
            </a:custGeom>
            <a:solidFill>
              <a:srgbClr val="9FF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03238" y="4317873"/>
              <a:ext cx="76200" cy="79375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4081271" y="4255389"/>
            <a:ext cx="40297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3940">
              <a:lnSpc>
                <a:spcPct val="100000"/>
              </a:lnSpc>
              <a:spcBef>
                <a:spcPts val="95"/>
              </a:spcBef>
              <a:tabLst>
                <a:tab pos="2636520" algn="l"/>
              </a:tabLst>
            </a:pPr>
            <a:r>
              <a:rPr sz="1000" b="0" spc="-10" dirty="0">
                <a:latin typeface="Calibri Light"/>
                <a:cs typeface="Calibri Light"/>
              </a:rPr>
              <a:t>Rücksprungs-</a:t>
            </a:r>
            <a:r>
              <a:rPr sz="1000" b="0" dirty="0">
                <a:latin typeface="Calibri Light"/>
                <a:cs typeface="Calibri Light"/>
              </a:rPr>
              <a:t>Adresse</a:t>
            </a:r>
            <a:r>
              <a:rPr sz="1000" b="0" spc="1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(</a:t>
            </a:r>
            <a:r>
              <a:rPr sz="1000" spc="-10" dirty="0">
                <a:latin typeface="Consolas"/>
                <a:cs typeface="Consolas"/>
              </a:rPr>
              <a:t>main</a:t>
            </a:r>
            <a:r>
              <a:rPr sz="1000" dirty="0">
                <a:latin typeface="Consolas"/>
                <a:cs typeface="Consolas"/>
              </a:rPr>
              <a:t>	</a:t>
            </a:r>
            <a:r>
              <a:rPr sz="1000" b="0" spc="-10" dirty="0">
                <a:latin typeface="Calibri Light"/>
                <a:cs typeface="Calibri Light"/>
              </a:rPr>
              <a:t>Offset)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294878" y="4055490"/>
            <a:ext cx="223520" cy="1809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85"/>
              </a:lnSpc>
              <a:spcBef>
                <a:spcPts val="100"/>
              </a:spcBef>
            </a:pPr>
            <a:r>
              <a:rPr sz="1400" spc="-50" dirty="0">
                <a:solidFill>
                  <a:srgbClr val="9FF1EA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400" spc="-50" dirty="0">
                <a:solidFill>
                  <a:srgbClr val="79EEC2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  <a:spcBef>
                <a:spcPts val="150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495"/>
              </a:lnSpc>
            </a:pPr>
            <a:r>
              <a:rPr sz="1400" spc="-50" dirty="0">
                <a:solidFill>
                  <a:srgbClr val="9FF3AE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90"/>
              </a:lnSpc>
            </a:pPr>
            <a:r>
              <a:rPr sz="1400" spc="-25" dirty="0">
                <a:solidFill>
                  <a:srgbClr val="79EE8F"/>
                </a:solidFill>
                <a:latin typeface="Cambria Math"/>
                <a:cs typeface="Cambria Math"/>
              </a:rPr>
              <a:t>10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74026" y="4753736"/>
            <a:ext cx="347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5,</a:t>
            </a:r>
            <a:r>
              <a:rPr sz="1200" spc="-15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50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74026" y="4448682"/>
            <a:ext cx="347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5,</a:t>
            </a:r>
            <a:r>
              <a:rPr sz="1200" spc="-15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50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451090" y="4057650"/>
            <a:ext cx="599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BP</a:t>
            </a:r>
            <a:r>
              <a:rPr sz="1200" spc="-10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+</a:t>
            </a:r>
            <a:r>
              <a:rPr sz="1200" spc="-10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25" dirty="0">
                <a:solidFill>
                  <a:srgbClr val="FF3300"/>
                </a:solidFill>
                <a:latin typeface="Consolas"/>
                <a:cs typeface="Consolas"/>
              </a:rPr>
              <a:t>14</a:t>
            </a:r>
            <a:endParaRPr sz="120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358135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1271" y="4256532"/>
            <a:ext cx="4029710" cy="27940"/>
          </a:xfrm>
          <a:custGeom>
            <a:avLst/>
            <a:gdLst/>
            <a:ahLst/>
            <a:cxnLst/>
            <a:rect l="l" t="t" r="r" b="b"/>
            <a:pathLst>
              <a:path w="4029709" h="27939">
                <a:moveTo>
                  <a:pt x="0" y="27432"/>
                </a:moveTo>
                <a:lnTo>
                  <a:pt x="4029455" y="27432"/>
                </a:lnTo>
                <a:lnTo>
                  <a:pt x="4029455" y="0"/>
                </a:lnTo>
                <a:lnTo>
                  <a:pt x="0" y="0"/>
                </a:lnTo>
                <a:lnTo>
                  <a:pt x="0" y="27432"/>
                </a:lnTo>
                <a:close/>
              </a:path>
            </a:pathLst>
          </a:custGeom>
          <a:solidFill>
            <a:srgbClr val="DEF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81271" y="3817620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0" y="286511"/>
                </a:moveTo>
                <a:lnTo>
                  <a:pt x="4029455" y="286511"/>
                </a:lnTo>
                <a:lnTo>
                  <a:pt x="4029455" y="0"/>
                </a:lnTo>
                <a:lnTo>
                  <a:pt x="0" y="0"/>
                </a:lnTo>
                <a:lnTo>
                  <a:pt x="0" y="286511"/>
                </a:lnTo>
                <a:close/>
              </a:path>
            </a:pathLst>
          </a:custGeom>
          <a:solidFill>
            <a:srgbClr val="DEF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947672" y="106679"/>
            <a:ext cx="8879205" cy="3424554"/>
            <a:chOff x="1947672" y="106679"/>
            <a:chExt cx="8879205" cy="3424554"/>
          </a:xfrm>
        </p:grpSpPr>
        <p:sp>
          <p:nvSpPr>
            <p:cNvPr id="5" name="object 5"/>
            <p:cNvSpPr/>
            <p:nvPr/>
          </p:nvSpPr>
          <p:spPr>
            <a:xfrm>
              <a:off x="4081272" y="1696212"/>
              <a:ext cx="4029710" cy="1835150"/>
            </a:xfrm>
            <a:custGeom>
              <a:avLst/>
              <a:gdLst/>
              <a:ahLst/>
              <a:cxnLst/>
              <a:rect l="l" t="t" r="r" b="b"/>
              <a:pathLst>
                <a:path w="4029709" h="1835150">
                  <a:moveTo>
                    <a:pt x="0" y="1834895"/>
                  </a:moveTo>
                  <a:lnTo>
                    <a:pt x="4029455" y="1834895"/>
                  </a:lnTo>
                  <a:lnTo>
                    <a:pt x="4029455" y="0"/>
                  </a:lnTo>
                  <a:lnTo>
                    <a:pt x="0" y="0"/>
                  </a:lnTo>
                  <a:lnTo>
                    <a:pt x="0" y="1834895"/>
                  </a:lnTo>
                  <a:close/>
                </a:path>
              </a:pathLst>
            </a:custGeom>
            <a:solidFill>
              <a:srgbClr val="DEF9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7672" y="106679"/>
              <a:ext cx="8878824" cy="23820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7672" y="236219"/>
              <a:ext cx="8878824" cy="1621536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4081271" y="4724400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9FF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38826" y="4762246"/>
            <a:ext cx="15265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Lokale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Variablen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1271" y="5631179"/>
            <a:ext cx="4029710" cy="285115"/>
          </a:xfrm>
          <a:prstGeom prst="rect">
            <a:avLst/>
          </a:prstGeom>
          <a:solidFill>
            <a:srgbClr val="79EE8F"/>
          </a:solidFill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500" spc="-10" dirty="0">
                <a:latin typeface="Consolas"/>
                <a:cs typeface="Consolas"/>
              </a:rPr>
              <a:t>*envp</a:t>
            </a:r>
            <a:endParaRPr sz="500">
              <a:latin typeface="Consolas"/>
              <a:cs typeface="Consolas"/>
            </a:endParaRPr>
          </a:p>
          <a:p>
            <a:pPr marL="1926589" marR="1915795" indent="-3810" algn="ctr">
              <a:lnSpc>
                <a:spcPct val="100000"/>
              </a:lnSpc>
            </a:pPr>
            <a:r>
              <a:rPr sz="500" spc="-10" dirty="0">
                <a:latin typeface="Consolas"/>
                <a:cs typeface="Consolas"/>
              </a:rPr>
              <a:t>*argv arg</a:t>
            </a:r>
            <a:r>
              <a:rPr sz="500" spc="-204" dirty="0">
                <a:latin typeface="Consolas"/>
                <a:cs typeface="Consolas"/>
              </a:rPr>
              <a:t> </a:t>
            </a:r>
            <a:r>
              <a:rPr sz="500" spc="-50" dirty="0">
                <a:latin typeface="Consolas"/>
                <a:cs typeface="Consolas"/>
              </a:rPr>
              <a:t>c</a:t>
            </a:r>
            <a:endParaRPr sz="50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81271" y="5475732"/>
            <a:ext cx="4029710" cy="155575"/>
          </a:xfrm>
          <a:prstGeom prst="rect">
            <a:avLst/>
          </a:prstGeom>
          <a:solidFill>
            <a:srgbClr val="9FF3AE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080"/>
              </a:lnSpc>
            </a:pPr>
            <a:r>
              <a:rPr sz="1000" b="0" spc="-10" dirty="0">
                <a:latin typeface="Calibri Light"/>
                <a:cs typeface="Calibri Light"/>
              </a:rPr>
              <a:t>Return-</a:t>
            </a:r>
            <a:r>
              <a:rPr sz="1000" b="0" dirty="0">
                <a:latin typeface="Calibri Light"/>
                <a:cs typeface="Calibri Light"/>
              </a:rPr>
              <a:t>Adresse</a:t>
            </a:r>
            <a:r>
              <a:rPr sz="1000" b="0" spc="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66872" y="3028188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800"/>
                </a:lnTo>
                <a:lnTo>
                  <a:pt x="457200" y="304800"/>
                </a:lnTo>
                <a:lnTo>
                  <a:pt x="609600" y="152400"/>
                </a:lnTo>
                <a:lnTo>
                  <a:pt x="457200" y="0"/>
                </a:lnTo>
                <a:close/>
              </a:path>
            </a:pathLst>
          </a:custGeom>
          <a:solidFill>
            <a:srgbClr val="EEB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310509" y="3016377"/>
            <a:ext cx="245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latin typeface="Calibri Light"/>
                <a:cs typeface="Calibri Light"/>
              </a:rPr>
              <a:t>SP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66872" y="386791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800"/>
                </a:lnTo>
                <a:lnTo>
                  <a:pt x="457200" y="304800"/>
                </a:lnTo>
                <a:lnTo>
                  <a:pt x="609600" y="152400"/>
                </a:lnTo>
                <a:lnTo>
                  <a:pt x="457200" y="0"/>
                </a:lnTo>
                <a:close/>
              </a:path>
            </a:pathLst>
          </a:custGeom>
          <a:solidFill>
            <a:srgbClr val="7DEA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10509" y="3856735"/>
            <a:ext cx="247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latin typeface="Calibri Light"/>
                <a:cs typeface="Calibri Light"/>
              </a:rPr>
              <a:t>FP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178545" y="4103370"/>
            <a:ext cx="76200" cy="1815464"/>
            <a:chOff x="8178545" y="4103370"/>
            <a:chExt cx="76200" cy="1815464"/>
          </a:xfrm>
        </p:grpSpPr>
        <p:sp>
          <p:nvSpPr>
            <p:cNvPr id="17" name="object 17"/>
            <p:cNvSpPr/>
            <p:nvPr/>
          </p:nvSpPr>
          <p:spPr>
            <a:xfrm>
              <a:off x="8178545" y="5631942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70"/>
                  </a:moveTo>
                  <a:lnTo>
                    <a:pt x="0" y="210070"/>
                  </a:lnTo>
                  <a:lnTo>
                    <a:pt x="38100" y="286270"/>
                  </a:lnTo>
                  <a:lnTo>
                    <a:pt x="69850" y="222770"/>
                  </a:lnTo>
                  <a:lnTo>
                    <a:pt x="28194" y="222770"/>
                  </a:lnTo>
                  <a:lnTo>
                    <a:pt x="28194" y="210070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70"/>
                  </a:lnTo>
                  <a:lnTo>
                    <a:pt x="48005" y="222770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70"/>
                  </a:moveTo>
                  <a:lnTo>
                    <a:pt x="48005" y="210070"/>
                  </a:lnTo>
                  <a:lnTo>
                    <a:pt x="48005" y="222770"/>
                  </a:lnTo>
                  <a:lnTo>
                    <a:pt x="69850" y="222770"/>
                  </a:lnTo>
                  <a:lnTo>
                    <a:pt x="76200" y="210070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9EE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8545" y="5481066"/>
              <a:ext cx="76200" cy="16200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8545" y="5292090"/>
              <a:ext cx="76200" cy="16205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178545" y="5014722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7"/>
                  </a:moveTo>
                  <a:lnTo>
                    <a:pt x="0" y="210057"/>
                  </a:lnTo>
                  <a:lnTo>
                    <a:pt x="38100" y="286257"/>
                  </a:lnTo>
                  <a:lnTo>
                    <a:pt x="69850" y="222757"/>
                  </a:lnTo>
                  <a:lnTo>
                    <a:pt x="28194" y="222757"/>
                  </a:lnTo>
                  <a:lnTo>
                    <a:pt x="28194" y="210057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7"/>
                  </a:lnTo>
                  <a:lnTo>
                    <a:pt x="48005" y="222757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7"/>
                  </a:moveTo>
                  <a:lnTo>
                    <a:pt x="48005" y="210057"/>
                  </a:lnTo>
                  <a:lnTo>
                    <a:pt x="48005" y="222757"/>
                  </a:lnTo>
                  <a:lnTo>
                    <a:pt x="69850" y="222757"/>
                  </a:lnTo>
                  <a:lnTo>
                    <a:pt x="76200" y="210057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9E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178545" y="4729734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8"/>
                  </a:moveTo>
                  <a:lnTo>
                    <a:pt x="0" y="210058"/>
                  </a:lnTo>
                  <a:lnTo>
                    <a:pt x="38100" y="286258"/>
                  </a:lnTo>
                  <a:lnTo>
                    <a:pt x="69850" y="222758"/>
                  </a:lnTo>
                  <a:lnTo>
                    <a:pt x="28194" y="222758"/>
                  </a:lnTo>
                  <a:lnTo>
                    <a:pt x="28194" y="210058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8"/>
                  </a:lnTo>
                  <a:lnTo>
                    <a:pt x="48005" y="222758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8"/>
                  </a:moveTo>
                  <a:lnTo>
                    <a:pt x="48005" y="210058"/>
                  </a:lnTo>
                  <a:lnTo>
                    <a:pt x="48005" y="222758"/>
                  </a:lnTo>
                  <a:lnTo>
                    <a:pt x="69850" y="222758"/>
                  </a:lnTo>
                  <a:lnTo>
                    <a:pt x="76200" y="210058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9FF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178545" y="4447794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7"/>
                  </a:moveTo>
                  <a:lnTo>
                    <a:pt x="0" y="210057"/>
                  </a:lnTo>
                  <a:lnTo>
                    <a:pt x="38100" y="286257"/>
                  </a:lnTo>
                  <a:lnTo>
                    <a:pt x="69850" y="222757"/>
                  </a:lnTo>
                  <a:lnTo>
                    <a:pt x="28194" y="222757"/>
                  </a:lnTo>
                  <a:lnTo>
                    <a:pt x="28194" y="210057"/>
                  </a:lnTo>
                  <a:close/>
                </a:path>
                <a:path w="76200" h="286385">
                  <a:moveTo>
                    <a:pt x="48005" y="63499"/>
                  </a:moveTo>
                  <a:lnTo>
                    <a:pt x="28194" y="63499"/>
                  </a:lnTo>
                  <a:lnTo>
                    <a:pt x="28194" y="222757"/>
                  </a:lnTo>
                  <a:lnTo>
                    <a:pt x="48005" y="222757"/>
                  </a:lnTo>
                  <a:lnTo>
                    <a:pt x="48005" y="63499"/>
                  </a:lnTo>
                  <a:close/>
                </a:path>
                <a:path w="76200" h="286385">
                  <a:moveTo>
                    <a:pt x="76200" y="210057"/>
                  </a:moveTo>
                  <a:lnTo>
                    <a:pt x="48005" y="210057"/>
                  </a:lnTo>
                  <a:lnTo>
                    <a:pt x="48005" y="222757"/>
                  </a:lnTo>
                  <a:lnTo>
                    <a:pt x="69850" y="222757"/>
                  </a:lnTo>
                  <a:lnTo>
                    <a:pt x="76200" y="210057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199"/>
                  </a:lnTo>
                  <a:lnTo>
                    <a:pt x="28194" y="76199"/>
                  </a:lnTo>
                  <a:lnTo>
                    <a:pt x="28194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499"/>
                  </a:moveTo>
                  <a:lnTo>
                    <a:pt x="48005" y="63499"/>
                  </a:lnTo>
                  <a:lnTo>
                    <a:pt x="48005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79E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78545" y="4103370"/>
              <a:ext cx="76200" cy="16205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8545" y="4292346"/>
              <a:ext cx="76200" cy="162052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8294878" y="4055490"/>
            <a:ext cx="223520" cy="1809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85"/>
              </a:lnSpc>
              <a:spcBef>
                <a:spcPts val="100"/>
              </a:spcBef>
            </a:pPr>
            <a:r>
              <a:rPr sz="1400" spc="-50" dirty="0">
                <a:solidFill>
                  <a:srgbClr val="9FF1EA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400" spc="-50" dirty="0">
                <a:solidFill>
                  <a:srgbClr val="79EEC2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  <a:spcBef>
                <a:spcPts val="150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495"/>
              </a:lnSpc>
            </a:pPr>
            <a:r>
              <a:rPr sz="1400" spc="-50" dirty="0">
                <a:solidFill>
                  <a:srgbClr val="9FF3AE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90"/>
              </a:lnSpc>
            </a:pPr>
            <a:r>
              <a:rPr sz="1400" spc="-25" dirty="0">
                <a:solidFill>
                  <a:srgbClr val="79EE8F"/>
                </a:solidFill>
                <a:latin typeface="Cambria Math"/>
                <a:cs typeface="Cambria Math"/>
              </a:rPr>
              <a:t>10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166872" y="5739384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799"/>
                </a:lnTo>
                <a:lnTo>
                  <a:pt x="457200" y="304799"/>
                </a:lnTo>
                <a:lnTo>
                  <a:pt x="609600" y="152399"/>
                </a:lnTo>
                <a:lnTo>
                  <a:pt x="4572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307460" y="5727293"/>
            <a:ext cx="2514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SB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Unterprogrammaufruf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956046" y="5172112"/>
            <a:ext cx="2806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0"/>
              </a:lnSpc>
            </a:pPr>
            <a:r>
              <a:rPr sz="1000" spc="-20" dirty="0">
                <a:latin typeface="Consolas"/>
                <a:cs typeface="Consolas"/>
              </a:rPr>
              <a:t>NULL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81271" y="5297423"/>
            <a:ext cx="4029710" cy="178435"/>
          </a:xfrm>
          <a:prstGeom prst="rect">
            <a:avLst/>
          </a:prstGeom>
          <a:solidFill>
            <a:srgbClr val="9FF1CD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80"/>
              </a:lnSpc>
            </a:pPr>
            <a:r>
              <a:rPr sz="1000" spc="-20" dirty="0">
                <a:latin typeface="Consolas"/>
                <a:cs typeface="Consolas"/>
              </a:rPr>
              <a:t>NULL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81271" y="5010911"/>
            <a:ext cx="4029710" cy="287020"/>
          </a:xfrm>
          <a:prstGeom prst="rect">
            <a:avLst/>
          </a:prstGeom>
          <a:solidFill>
            <a:srgbClr val="79EEC2"/>
          </a:solidFill>
        </p:spPr>
        <p:txBody>
          <a:bodyPr vert="horz" wrap="square" lIns="0" tIns="495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90"/>
              </a:spcBef>
            </a:pPr>
            <a:r>
              <a:rPr sz="1000" b="0" dirty="0">
                <a:latin typeface="Calibri Light"/>
                <a:cs typeface="Calibri Light"/>
              </a:rPr>
              <a:t>Gerettete</a:t>
            </a:r>
            <a:r>
              <a:rPr sz="1000" b="0" spc="-4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Register,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die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in</a:t>
            </a:r>
            <a:r>
              <a:rPr sz="1000" b="0" spc="-1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r>
              <a:rPr sz="1000" spc="-340" dirty="0">
                <a:latin typeface="Consolas"/>
                <a:cs typeface="Consolas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verwendet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wurden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081271" y="4437888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79EE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596382" y="4475734"/>
            <a:ext cx="1012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Parameter</a:t>
            </a:r>
            <a:r>
              <a:rPr sz="1000" b="0" spc="-1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spc="-25" dirty="0">
                <a:latin typeface="Consolas"/>
                <a:cs typeface="Consolas"/>
              </a:rPr>
              <a:t>f()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081271" y="4104132"/>
            <a:ext cx="4029710" cy="152400"/>
          </a:xfrm>
          <a:custGeom>
            <a:avLst/>
            <a:gdLst/>
            <a:ahLst/>
            <a:cxnLst/>
            <a:rect l="l" t="t" r="r" b="b"/>
            <a:pathLst>
              <a:path w="4029709" h="152400">
                <a:moveTo>
                  <a:pt x="4029455" y="0"/>
                </a:moveTo>
                <a:lnTo>
                  <a:pt x="0" y="0"/>
                </a:lnTo>
                <a:lnTo>
                  <a:pt x="0" y="152400"/>
                </a:lnTo>
                <a:lnTo>
                  <a:pt x="4029455" y="152400"/>
                </a:lnTo>
                <a:lnTo>
                  <a:pt x="4029455" y="0"/>
                </a:lnTo>
                <a:close/>
              </a:path>
            </a:pathLst>
          </a:custGeom>
          <a:solidFill>
            <a:srgbClr val="9FF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280914" y="4074922"/>
            <a:ext cx="164401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Rahmenzeiger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(FP)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909186" y="4168140"/>
            <a:ext cx="4201795" cy="1110615"/>
            <a:chOff x="3909186" y="4168140"/>
            <a:chExt cx="4201795" cy="1110615"/>
          </a:xfrm>
        </p:grpSpPr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09186" y="4168140"/>
              <a:ext cx="177926" cy="111036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081271" y="4283964"/>
              <a:ext cx="4029710" cy="154305"/>
            </a:xfrm>
            <a:custGeom>
              <a:avLst/>
              <a:gdLst/>
              <a:ahLst/>
              <a:cxnLst/>
              <a:rect l="l" t="t" r="r" b="b"/>
              <a:pathLst>
                <a:path w="4029709" h="154304">
                  <a:moveTo>
                    <a:pt x="4029455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4029455" y="153924"/>
                  </a:lnTo>
                  <a:lnTo>
                    <a:pt x="4029455" y="0"/>
                  </a:lnTo>
                  <a:close/>
                </a:path>
              </a:pathLst>
            </a:custGeom>
            <a:solidFill>
              <a:srgbClr val="9FF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03238" y="4317873"/>
              <a:ext cx="76200" cy="79375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4081271" y="4255389"/>
            <a:ext cx="40297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3940">
              <a:lnSpc>
                <a:spcPct val="100000"/>
              </a:lnSpc>
              <a:spcBef>
                <a:spcPts val="95"/>
              </a:spcBef>
              <a:tabLst>
                <a:tab pos="2636520" algn="l"/>
              </a:tabLst>
            </a:pPr>
            <a:r>
              <a:rPr sz="1000" b="0" spc="-10" dirty="0">
                <a:latin typeface="Calibri Light"/>
                <a:cs typeface="Calibri Light"/>
              </a:rPr>
              <a:t>Rücksprungs-</a:t>
            </a:r>
            <a:r>
              <a:rPr sz="1000" b="0" dirty="0">
                <a:latin typeface="Calibri Light"/>
                <a:cs typeface="Calibri Light"/>
              </a:rPr>
              <a:t>Adresse</a:t>
            </a:r>
            <a:r>
              <a:rPr sz="1000" b="0" spc="1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(</a:t>
            </a:r>
            <a:r>
              <a:rPr sz="1000" spc="-10" dirty="0">
                <a:latin typeface="Consolas"/>
                <a:cs typeface="Consolas"/>
              </a:rPr>
              <a:t>main</a:t>
            </a:r>
            <a:r>
              <a:rPr sz="1000" dirty="0">
                <a:latin typeface="Consolas"/>
                <a:cs typeface="Consolas"/>
              </a:rPr>
              <a:t>	</a:t>
            </a:r>
            <a:r>
              <a:rPr sz="1000" b="0" spc="-10" dirty="0">
                <a:latin typeface="Calibri Light"/>
                <a:cs typeface="Calibri Light"/>
              </a:rPr>
              <a:t>Offset)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081271" y="3531108"/>
            <a:ext cx="4029710" cy="287020"/>
          </a:xfrm>
          <a:prstGeom prst="rect">
            <a:avLst/>
          </a:prstGeom>
          <a:solidFill>
            <a:srgbClr val="9FF1EA"/>
          </a:solidFill>
        </p:spPr>
        <p:txBody>
          <a:bodyPr vert="horz" wrap="square" lIns="0" tIns="49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1000" b="0" dirty="0">
                <a:latin typeface="Calibri Light"/>
                <a:cs typeface="Calibri Light"/>
              </a:rPr>
              <a:t>Lokale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Variablen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25" dirty="0">
                <a:latin typeface="Consolas"/>
                <a:cs typeface="Consolas"/>
              </a:rPr>
              <a:t>f()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294878" y="3554984"/>
            <a:ext cx="1244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solidFill>
                  <a:srgbClr val="9FF1EA"/>
                </a:solidFill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178545" y="3541014"/>
            <a:ext cx="76200" cy="286385"/>
          </a:xfrm>
          <a:custGeom>
            <a:avLst/>
            <a:gdLst/>
            <a:ahLst/>
            <a:cxnLst/>
            <a:rect l="l" t="t" r="r" b="b"/>
            <a:pathLst>
              <a:path w="76200" h="286385">
                <a:moveTo>
                  <a:pt x="28194" y="210058"/>
                </a:moveTo>
                <a:lnTo>
                  <a:pt x="0" y="210058"/>
                </a:lnTo>
                <a:lnTo>
                  <a:pt x="38100" y="286258"/>
                </a:lnTo>
                <a:lnTo>
                  <a:pt x="69850" y="222758"/>
                </a:lnTo>
                <a:lnTo>
                  <a:pt x="28194" y="222758"/>
                </a:lnTo>
                <a:lnTo>
                  <a:pt x="28194" y="210058"/>
                </a:lnTo>
                <a:close/>
              </a:path>
              <a:path w="76200" h="286385">
                <a:moveTo>
                  <a:pt x="48005" y="63500"/>
                </a:moveTo>
                <a:lnTo>
                  <a:pt x="28194" y="63500"/>
                </a:lnTo>
                <a:lnTo>
                  <a:pt x="28194" y="222758"/>
                </a:lnTo>
                <a:lnTo>
                  <a:pt x="48005" y="222758"/>
                </a:lnTo>
                <a:lnTo>
                  <a:pt x="48005" y="63500"/>
                </a:lnTo>
                <a:close/>
              </a:path>
              <a:path w="76200" h="286385">
                <a:moveTo>
                  <a:pt x="76200" y="210058"/>
                </a:moveTo>
                <a:lnTo>
                  <a:pt x="48005" y="210058"/>
                </a:lnTo>
                <a:lnTo>
                  <a:pt x="48005" y="222758"/>
                </a:lnTo>
                <a:lnTo>
                  <a:pt x="69850" y="222758"/>
                </a:lnTo>
                <a:lnTo>
                  <a:pt x="76200" y="210058"/>
                </a:lnTo>
                <a:close/>
              </a:path>
              <a:path w="76200" h="286385">
                <a:moveTo>
                  <a:pt x="38100" y="0"/>
                </a:moveTo>
                <a:lnTo>
                  <a:pt x="0" y="76200"/>
                </a:lnTo>
                <a:lnTo>
                  <a:pt x="28194" y="76200"/>
                </a:lnTo>
                <a:lnTo>
                  <a:pt x="28194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86385">
                <a:moveTo>
                  <a:pt x="69850" y="63500"/>
                </a:moveTo>
                <a:lnTo>
                  <a:pt x="48005" y="63500"/>
                </a:lnTo>
                <a:lnTo>
                  <a:pt x="48005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9FF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574026" y="4753736"/>
            <a:ext cx="347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5,</a:t>
            </a:r>
            <a:r>
              <a:rPr sz="1200" spc="-15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50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574026" y="4448682"/>
            <a:ext cx="347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5,</a:t>
            </a:r>
            <a:r>
              <a:rPr sz="1200" spc="-15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50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451090" y="4057650"/>
            <a:ext cx="599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BP</a:t>
            </a:r>
            <a:r>
              <a:rPr sz="1200" spc="-10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+</a:t>
            </a:r>
            <a:r>
              <a:rPr sz="1200" spc="-10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25" dirty="0">
                <a:solidFill>
                  <a:srgbClr val="FF3300"/>
                </a:solidFill>
                <a:latin typeface="Consolas"/>
                <a:cs typeface="Consolas"/>
              </a:rPr>
              <a:t>14</a:t>
            </a:r>
            <a:endParaRPr sz="120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190596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Aufruf</a:t>
            </a:r>
            <a:r>
              <a:rPr spc="-75" dirty="0"/>
              <a:t> </a:t>
            </a:r>
            <a:r>
              <a:rPr dirty="0"/>
              <a:t>einer</a:t>
            </a:r>
            <a:r>
              <a:rPr spc="-114" dirty="0"/>
              <a:t> </a:t>
            </a:r>
            <a:r>
              <a:rPr dirty="0"/>
              <a:t>weiteren</a:t>
            </a:r>
            <a:r>
              <a:rPr spc="-75" dirty="0"/>
              <a:t> </a:t>
            </a:r>
            <a:r>
              <a:rPr spc="-10" dirty="0"/>
              <a:t>Funktion</a:t>
            </a:r>
          </a:p>
        </p:txBody>
      </p:sp>
      <p:sp>
        <p:nvSpPr>
          <p:cNvPr id="3" name="object 3"/>
          <p:cNvSpPr/>
          <p:nvPr/>
        </p:nvSpPr>
        <p:spPr>
          <a:xfrm>
            <a:off x="3110483" y="1976627"/>
            <a:ext cx="5971540" cy="4267200"/>
          </a:xfrm>
          <a:custGeom>
            <a:avLst/>
            <a:gdLst/>
            <a:ahLst/>
            <a:cxnLst/>
            <a:rect l="l" t="t" r="r" b="b"/>
            <a:pathLst>
              <a:path w="5971540" h="4267200">
                <a:moveTo>
                  <a:pt x="5971032" y="0"/>
                </a:moveTo>
                <a:lnTo>
                  <a:pt x="0" y="0"/>
                </a:lnTo>
                <a:lnTo>
                  <a:pt x="0" y="4267200"/>
                </a:lnTo>
                <a:lnTo>
                  <a:pt x="5971032" y="4267200"/>
                </a:lnTo>
                <a:lnTo>
                  <a:pt x="597103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89223" y="2004186"/>
            <a:ext cx="5695950" cy="4011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6075" marR="1894839" indent="-33401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unsigned</a:t>
            </a:r>
            <a:r>
              <a:rPr sz="1600" b="1" spc="-35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char</a:t>
            </a:r>
            <a:r>
              <a:rPr sz="1600" b="1" spc="-45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g</a:t>
            </a:r>
            <a:r>
              <a:rPr sz="1600" b="1" dirty="0">
                <a:latin typeface="Consolas"/>
                <a:cs typeface="Consolas"/>
              </a:rPr>
              <a:t>(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unsigned</a:t>
            </a:r>
            <a:r>
              <a:rPr sz="1600" b="1" spc="-30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char</a:t>
            </a:r>
            <a:r>
              <a:rPr sz="1600" b="1" spc="-30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z)</a:t>
            </a:r>
            <a:r>
              <a:rPr sz="1600" spc="-30" dirty="0">
                <a:latin typeface="Consolas"/>
                <a:cs typeface="Consolas"/>
              </a:rPr>
              <a:t> </a:t>
            </a:r>
            <a:r>
              <a:rPr sz="1600" spc="-50" dirty="0">
                <a:latin typeface="Consolas"/>
                <a:cs typeface="Consolas"/>
              </a:rPr>
              <a:t>{ 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unsigned</a:t>
            </a:r>
            <a:r>
              <a:rPr sz="1600" b="1" spc="-20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char</a:t>
            </a:r>
            <a:r>
              <a:rPr sz="1600" b="1" spc="-15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t</a:t>
            </a:r>
            <a:r>
              <a:rPr sz="1600" spc="-20" dirty="0"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=</a:t>
            </a:r>
            <a:r>
              <a:rPr sz="1600" spc="-20" dirty="0"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z</a:t>
            </a:r>
            <a:r>
              <a:rPr sz="1600" spc="-20" dirty="0"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/</a:t>
            </a:r>
            <a:r>
              <a:rPr sz="1600" spc="-15" dirty="0">
                <a:latin typeface="Consolas"/>
                <a:cs typeface="Consolas"/>
              </a:rPr>
              <a:t> </a:t>
            </a:r>
            <a:r>
              <a:rPr sz="1600" spc="-25" dirty="0">
                <a:latin typeface="Consolas"/>
                <a:cs typeface="Consolas"/>
              </a:rPr>
              <a:t>2;</a:t>
            </a:r>
            <a:r>
              <a:rPr sz="1600" spc="500" dirty="0">
                <a:latin typeface="Consolas"/>
                <a:cs typeface="Consolas"/>
              </a:rPr>
              <a:t> </a:t>
            </a:r>
            <a:r>
              <a:rPr sz="1600" b="1" dirty="0">
                <a:solidFill>
                  <a:srgbClr val="008000"/>
                </a:solidFill>
                <a:latin typeface="Consolas"/>
                <a:cs typeface="Consolas"/>
              </a:rPr>
              <a:t>return</a:t>
            </a:r>
            <a:r>
              <a:rPr sz="1600" b="1" spc="-3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600" spc="-25" dirty="0">
                <a:latin typeface="Consolas"/>
                <a:cs typeface="Consolas"/>
              </a:rPr>
              <a:t>t;</a:t>
            </a:r>
            <a:endParaRPr sz="16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600" spc="-50" dirty="0">
                <a:latin typeface="Consolas"/>
                <a:cs typeface="Consolas"/>
              </a:rPr>
              <a:t>}</a:t>
            </a:r>
            <a:endParaRPr sz="16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unsigned</a:t>
            </a:r>
            <a:r>
              <a:rPr sz="1600" b="1" spc="-45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char</a:t>
            </a:r>
            <a:r>
              <a:rPr sz="1600" b="1" spc="-40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f</a:t>
            </a:r>
            <a:r>
              <a:rPr sz="1600" b="1" dirty="0">
                <a:latin typeface="Consolas"/>
                <a:cs typeface="Consolas"/>
              </a:rPr>
              <a:t>(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unsigned</a:t>
            </a:r>
            <a:r>
              <a:rPr sz="1600" b="1" spc="-30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char</a:t>
            </a:r>
            <a:r>
              <a:rPr sz="1600" b="1" spc="-25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x,</a:t>
            </a:r>
            <a:r>
              <a:rPr sz="1600" spc="-30" dirty="0">
                <a:latin typeface="Consolas"/>
                <a:cs typeface="Consolas"/>
              </a:rPr>
              <a:t> 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unsigned</a:t>
            </a:r>
            <a:r>
              <a:rPr sz="1600" b="1" spc="-40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char</a:t>
            </a:r>
            <a:r>
              <a:rPr sz="1600" b="1" spc="-30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y)</a:t>
            </a:r>
            <a:r>
              <a:rPr sz="1600" spc="-30" dirty="0">
                <a:latin typeface="Consolas"/>
                <a:cs typeface="Consolas"/>
              </a:rPr>
              <a:t> </a:t>
            </a:r>
            <a:r>
              <a:rPr sz="1600" spc="-50" dirty="0">
                <a:latin typeface="Consolas"/>
                <a:cs typeface="Consolas"/>
              </a:rPr>
              <a:t>{</a:t>
            </a:r>
            <a:endParaRPr sz="1600">
              <a:latin typeface="Consolas"/>
              <a:cs typeface="Consolas"/>
            </a:endParaRPr>
          </a:p>
          <a:p>
            <a:pPr marL="346075">
              <a:lnSpc>
                <a:spcPct val="100000"/>
              </a:lnSpc>
            </a:pP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unsigned</a:t>
            </a:r>
            <a:r>
              <a:rPr sz="1600" b="1" spc="-20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char</a:t>
            </a:r>
            <a:r>
              <a:rPr sz="1600" b="1" spc="-15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z</a:t>
            </a:r>
            <a:r>
              <a:rPr sz="1600" spc="-20" dirty="0"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=</a:t>
            </a:r>
            <a:r>
              <a:rPr sz="1600" spc="-20" dirty="0"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x</a:t>
            </a:r>
            <a:r>
              <a:rPr sz="1600" spc="-20" dirty="0"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*</a:t>
            </a:r>
            <a:r>
              <a:rPr sz="1600" spc="-15" dirty="0">
                <a:latin typeface="Consolas"/>
                <a:cs typeface="Consolas"/>
              </a:rPr>
              <a:t> </a:t>
            </a:r>
            <a:r>
              <a:rPr sz="1600" spc="-25" dirty="0">
                <a:latin typeface="Consolas"/>
                <a:cs typeface="Consolas"/>
              </a:rPr>
              <a:t>y;</a:t>
            </a:r>
            <a:endParaRPr sz="1600">
              <a:latin typeface="Consolas"/>
              <a:cs typeface="Consolas"/>
            </a:endParaRPr>
          </a:p>
          <a:p>
            <a:pPr marL="346075">
              <a:lnSpc>
                <a:spcPct val="100000"/>
              </a:lnSpc>
            </a:pPr>
            <a:r>
              <a:rPr sz="1600" dirty="0">
                <a:latin typeface="Consolas"/>
                <a:cs typeface="Consolas"/>
              </a:rPr>
              <a:t>z</a:t>
            </a:r>
            <a:r>
              <a:rPr sz="1600" spc="-10" dirty="0"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=</a:t>
            </a:r>
            <a:r>
              <a:rPr sz="1600" spc="-10" dirty="0">
                <a:latin typeface="Consolas"/>
                <a:cs typeface="Consolas"/>
              </a:rPr>
              <a:t> </a:t>
            </a:r>
            <a:r>
              <a:rPr sz="1600" b="1" spc="-10" dirty="0">
                <a:latin typeface="Consolas"/>
                <a:cs typeface="Consolas"/>
              </a:rPr>
              <a:t>g(z+1)</a:t>
            </a:r>
            <a:r>
              <a:rPr sz="1600" spc="-10" dirty="0">
                <a:latin typeface="Consolas"/>
                <a:cs typeface="Consolas"/>
              </a:rPr>
              <a:t>;</a:t>
            </a:r>
            <a:endParaRPr sz="1600">
              <a:latin typeface="Consolas"/>
              <a:cs typeface="Consolas"/>
            </a:endParaRPr>
          </a:p>
          <a:p>
            <a:pPr marL="346075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008000"/>
                </a:solidFill>
                <a:latin typeface="Consolas"/>
                <a:cs typeface="Consolas"/>
              </a:rPr>
              <a:t>return</a:t>
            </a:r>
            <a:r>
              <a:rPr sz="1600" b="1" spc="-3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600" spc="-25" dirty="0">
                <a:latin typeface="Consolas"/>
                <a:cs typeface="Consolas"/>
              </a:rPr>
              <a:t>z;</a:t>
            </a:r>
            <a:endParaRPr sz="16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600" spc="-50" dirty="0">
                <a:latin typeface="Consolas"/>
                <a:cs typeface="Consolas"/>
              </a:rPr>
              <a:t>}</a:t>
            </a:r>
            <a:endParaRPr sz="1600">
              <a:latin typeface="Consolas"/>
              <a:cs typeface="Consolas"/>
            </a:endParaRPr>
          </a:p>
          <a:p>
            <a:pPr marL="12700" algn="just">
              <a:lnSpc>
                <a:spcPct val="100000"/>
              </a:lnSpc>
              <a:spcBef>
                <a:spcPts val="1320"/>
              </a:spcBef>
            </a:pP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int</a:t>
            </a:r>
            <a:r>
              <a:rPr sz="1600" b="1" spc="-45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main</a:t>
            </a:r>
            <a:r>
              <a:rPr sz="1600" b="1" dirty="0">
                <a:latin typeface="Consolas"/>
                <a:cs typeface="Consolas"/>
              </a:rPr>
              <a:t>(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int</a:t>
            </a:r>
            <a:r>
              <a:rPr sz="1600" b="1" spc="-35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argc,</a:t>
            </a:r>
            <a:r>
              <a:rPr sz="1600" spc="-35" dirty="0">
                <a:latin typeface="Consolas"/>
                <a:cs typeface="Consolas"/>
              </a:rPr>
              <a:t> 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char</a:t>
            </a:r>
            <a:r>
              <a:rPr sz="1600" dirty="0">
                <a:latin typeface="Consolas"/>
                <a:cs typeface="Consolas"/>
              </a:rPr>
              <a:t>*</a:t>
            </a:r>
            <a:r>
              <a:rPr sz="1600" spc="-25" dirty="0"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argv[],</a:t>
            </a:r>
            <a:r>
              <a:rPr sz="1600" spc="-35" dirty="0">
                <a:latin typeface="Consolas"/>
                <a:cs typeface="Consolas"/>
              </a:rPr>
              <a:t> 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char</a:t>
            </a:r>
            <a:r>
              <a:rPr sz="1600" dirty="0">
                <a:latin typeface="Consolas"/>
                <a:cs typeface="Consolas"/>
              </a:rPr>
              <a:t>*</a:t>
            </a:r>
            <a:r>
              <a:rPr sz="1600" spc="-30" dirty="0"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envp[])</a:t>
            </a:r>
            <a:r>
              <a:rPr sz="1600" spc="-25" dirty="0">
                <a:latin typeface="Consolas"/>
                <a:cs typeface="Consolas"/>
              </a:rPr>
              <a:t> </a:t>
            </a:r>
            <a:r>
              <a:rPr sz="1600" spc="-50" dirty="0">
                <a:latin typeface="Consolas"/>
                <a:cs typeface="Consolas"/>
              </a:rPr>
              <a:t>{</a:t>
            </a:r>
            <a:endParaRPr sz="1600">
              <a:latin typeface="Consolas"/>
              <a:cs typeface="Consolas"/>
            </a:endParaRPr>
          </a:p>
          <a:p>
            <a:pPr marL="346075" marR="3117215" algn="just">
              <a:lnSpc>
                <a:spcPct val="100000"/>
              </a:lnSpc>
            </a:pP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unsigned</a:t>
            </a:r>
            <a:r>
              <a:rPr sz="1600" b="1" spc="-25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char</a:t>
            </a:r>
            <a:r>
              <a:rPr sz="1600" b="1" spc="-20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x</a:t>
            </a:r>
            <a:r>
              <a:rPr sz="1600" spc="-25" dirty="0"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=</a:t>
            </a:r>
            <a:r>
              <a:rPr sz="1600" spc="-20" dirty="0">
                <a:latin typeface="Consolas"/>
                <a:cs typeface="Consolas"/>
              </a:rPr>
              <a:t> </a:t>
            </a:r>
            <a:r>
              <a:rPr sz="1600" spc="-25" dirty="0">
                <a:latin typeface="Consolas"/>
                <a:cs typeface="Consolas"/>
              </a:rPr>
              <a:t>5; 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unsigned</a:t>
            </a:r>
            <a:r>
              <a:rPr sz="1600" b="1" spc="-25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char</a:t>
            </a:r>
            <a:r>
              <a:rPr sz="1600" b="1" spc="-25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y</a:t>
            </a:r>
            <a:r>
              <a:rPr sz="1600" spc="-25" dirty="0"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=</a:t>
            </a:r>
            <a:r>
              <a:rPr sz="1600" spc="-20" dirty="0">
                <a:latin typeface="Consolas"/>
                <a:cs typeface="Consolas"/>
              </a:rPr>
              <a:t> </a:t>
            </a:r>
            <a:r>
              <a:rPr sz="1600" spc="-25" dirty="0">
                <a:latin typeface="Consolas"/>
                <a:cs typeface="Consolas"/>
              </a:rPr>
              <a:t>3; </a:t>
            </a:r>
            <a:r>
              <a:rPr sz="1600" b="1" dirty="0">
                <a:latin typeface="Consolas"/>
                <a:cs typeface="Consolas"/>
              </a:rPr>
              <a:t>f(x,</a:t>
            </a:r>
            <a:r>
              <a:rPr sz="1600" b="1" spc="-35" dirty="0">
                <a:latin typeface="Consolas"/>
                <a:cs typeface="Consolas"/>
              </a:rPr>
              <a:t> </a:t>
            </a:r>
            <a:r>
              <a:rPr sz="1600" b="1" spc="-25" dirty="0">
                <a:latin typeface="Consolas"/>
                <a:cs typeface="Consolas"/>
              </a:rPr>
              <a:t>y)</a:t>
            </a:r>
            <a:endParaRPr sz="1600">
              <a:latin typeface="Consolas"/>
              <a:cs typeface="Consolas"/>
            </a:endParaRPr>
          </a:p>
          <a:p>
            <a:pPr marL="346075" algn="just">
              <a:lnSpc>
                <a:spcPct val="100000"/>
              </a:lnSpc>
            </a:pPr>
            <a:r>
              <a:rPr sz="1600" b="1" dirty="0">
                <a:solidFill>
                  <a:srgbClr val="008000"/>
                </a:solidFill>
                <a:latin typeface="Consolas"/>
                <a:cs typeface="Consolas"/>
              </a:rPr>
              <a:t>return</a:t>
            </a:r>
            <a:r>
              <a:rPr sz="1600" b="1" spc="-3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600" spc="-25" dirty="0">
                <a:solidFill>
                  <a:srgbClr val="FF00FF"/>
                </a:solidFill>
                <a:latin typeface="Consolas"/>
                <a:cs typeface="Consolas"/>
              </a:rPr>
              <a:t>0</a:t>
            </a:r>
            <a:r>
              <a:rPr sz="1600" spc="-25" dirty="0">
                <a:latin typeface="Consolas"/>
                <a:cs typeface="Consolas"/>
              </a:rPr>
              <a:t>;</a:t>
            </a:r>
            <a:endParaRPr sz="16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600" spc="-50" dirty="0">
                <a:latin typeface="Consolas"/>
                <a:cs typeface="Consolas"/>
              </a:rPr>
              <a:t>}</a:t>
            </a:r>
            <a:endParaRPr sz="1600">
              <a:latin typeface="Consolas"/>
              <a:cs typeface="Consola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430776" y="2148332"/>
            <a:ext cx="5484495" cy="3324860"/>
            <a:chOff x="4430776" y="2148332"/>
            <a:chExt cx="5484495" cy="3324860"/>
          </a:xfrm>
        </p:grpSpPr>
        <p:sp>
          <p:nvSpPr>
            <p:cNvPr id="6" name="object 6"/>
            <p:cNvSpPr/>
            <p:nvPr/>
          </p:nvSpPr>
          <p:spPr>
            <a:xfrm>
              <a:off x="4430776" y="3275584"/>
              <a:ext cx="5484495" cy="2197100"/>
            </a:xfrm>
            <a:custGeom>
              <a:avLst/>
              <a:gdLst/>
              <a:ahLst/>
              <a:cxnLst/>
              <a:rect l="l" t="t" r="r" b="b"/>
              <a:pathLst>
                <a:path w="5484495" h="2197100">
                  <a:moveTo>
                    <a:pt x="3555873" y="2184400"/>
                  </a:moveTo>
                  <a:lnTo>
                    <a:pt x="60578" y="2184400"/>
                  </a:lnTo>
                  <a:lnTo>
                    <a:pt x="92075" y="2197100"/>
                  </a:lnTo>
                  <a:lnTo>
                    <a:pt x="2606421" y="2197100"/>
                  </a:lnTo>
                  <a:lnTo>
                    <a:pt x="3555873" y="2184400"/>
                  </a:lnTo>
                  <a:close/>
                </a:path>
                <a:path w="5484495" h="2197100">
                  <a:moveTo>
                    <a:pt x="5079" y="2120900"/>
                  </a:moveTo>
                  <a:lnTo>
                    <a:pt x="0" y="2184400"/>
                  </a:lnTo>
                  <a:lnTo>
                    <a:pt x="3756787" y="2184400"/>
                  </a:lnTo>
                  <a:lnTo>
                    <a:pt x="3827653" y="2171700"/>
                  </a:lnTo>
                  <a:lnTo>
                    <a:pt x="4116958" y="2171700"/>
                  </a:lnTo>
                  <a:lnTo>
                    <a:pt x="4188587" y="2159000"/>
                  </a:lnTo>
                  <a:lnTo>
                    <a:pt x="4361307" y="2159000"/>
                  </a:lnTo>
                  <a:lnTo>
                    <a:pt x="4394200" y="2146300"/>
                  </a:lnTo>
                  <a:lnTo>
                    <a:pt x="181356" y="2146300"/>
                  </a:lnTo>
                  <a:lnTo>
                    <a:pt x="163322" y="2133600"/>
                  </a:lnTo>
                  <a:lnTo>
                    <a:pt x="35051" y="2133600"/>
                  </a:lnTo>
                  <a:lnTo>
                    <a:pt x="5079" y="2120900"/>
                  </a:lnTo>
                  <a:close/>
                </a:path>
                <a:path w="5484495" h="2197100">
                  <a:moveTo>
                    <a:pt x="4678553" y="2120900"/>
                  </a:moveTo>
                  <a:lnTo>
                    <a:pt x="3554983" y="2120900"/>
                  </a:lnTo>
                  <a:lnTo>
                    <a:pt x="1717675" y="2146300"/>
                  </a:lnTo>
                  <a:lnTo>
                    <a:pt x="4547997" y="2146300"/>
                  </a:lnTo>
                  <a:lnTo>
                    <a:pt x="4576064" y="2133600"/>
                  </a:lnTo>
                  <a:lnTo>
                    <a:pt x="4629277" y="2133600"/>
                  </a:lnTo>
                  <a:lnTo>
                    <a:pt x="4678553" y="2120900"/>
                  </a:lnTo>
                  <a:close/>
                </a:path>
                <a:path w="5484495" h="2197100">
                  <a:moveTo>
                    <a:pt x="4790440" y="2108200"/>
                  </a:moveTo>
                  <a:lnTo>
                    <a:pt x="3969893" y="2108200"/>
                  </a:lnTo>
                  <a:lnTo>
                    <a:pt x="3897503" y="2120900"/>
                  </a:lnTo>
                  <a:lnTo>
                    <a:pt x="4769358" y="2120900"/>
                  </a:lnTo>
                  <a:lnTo>
                    <a:pt x="4790440" y="2108200"/>
                  </a:lnTo>
                  <a:close/>
                </a:path>
                <a:path w="5484495" h="2197100">
                  <a:moveTo>
                    <a:pt x="4887722" y="2095500"/>
                  </a:moveTo>
                  <a:lnTo>
                    <a:pt x="4256151" y="2095500"/>
                  </a:lnTo>
                  <a:lnTo>
                    <a:pt x="4185793" y="2108200"/>
                  </a:lnTo>
                  <a:lnTo>
                    <a:pt x="4850383" y="2108200"/>
                  </a:lnTo>
                  <a:lnTo>
                    <a:pt x="4887722" y="2095500"/>
                  </a:lnTo>
                  <a:close/>
                </a:path>
                <a:path w="5484495" h="2197100">
                  <a:moveTo>
                    <a:pt x="4957191" y="2082800"/>
                  </a:moveTo>
                  <a:lnTo>
                    <a:pt x="4484624" y="2082800"/>
                  </a:lnTo>
                  <a:lnTo>
                    <a:pt x="4454017" y="2095500"/>
                  </a:lnTo>
                  <a:lnTo>
                    <a:pt x="4923408" y="2095500"/>
                  </a:lnTo>
                  <a:lnTo>
                    <a:pt x="4957191" y="2082800"/>
                  </a:lnTo>
                  <a:close/>
                </a:path>
                <a:path w="5484495" h="2197100">
                  <a:moveTo>
                    <a:pt x="5050535" y="2057400"/>
                  </a:moveTo>
                  <a:lnTo>
                    <a:pt x="4740529" y="2057400"/>
                  </a:lnTo>
                  <a:lnTo>
                    <a:pt x="4718304" y="2070100"/>
                  </a:lnTo>
                  <a:lnTo>
                    <a:pt x="4623308" y="2070100"/>
                  </a:lnTo>
                  <a:lnTo>
                    <a:pt x="4597400" y="2082800"/>
                  </a:lnTo>
                  <a:lnTo>
                    <a:pt x="4989576" y="2082800"/>
                  </a:lnTo>
                  <a:lnTo>
                    <a:pt x="5020691" y="2070100"/>
                  </a:lnTo>
                  <a:lnTo>
                    <a:pt x="5050535" y="2057400"/>
                  </a:lnTo>
                  <a:close/>
                </a:path>
                <a:path w="5484495" h="2197100">
                  <a:moveTo>
                    <a:pt x="5319014" y="1828800"/>
                  </a:moveTo>
                  <a:lnTo>
                    <a:pt x="5302250" y="1854200"/>
                  </a:lnTo>
                  <a:lnTo>
                    <a:pt x="5303139" y="1854200"/>
                  </a:lnTo>
                  <a:lnTo>
                    <a:pt x="5285358" y="1866900"/>
                  </a:lnTo>
                  <a:lnTo>
                    <a:pt x="5286375" y="1866900"/>
                  </a:lnTo>
                  <a:lnTo>
                    <a:pt x="5267452" y="1879600"/>
                  </a:lnTo>
                  <a:lnTo>
                    <a:pt x="5268468" y="1879600"/>
                  </a:lnTo>
                  <a:lnTo>
                    <a:pt x="5248402" y="1905000"/>
                  </a:lnTo>
                  <a:lnTo>
                    <a:pt x="5249418" y="1905000"/>
                  </a:lnTo>
                  <a:lnTo>
                    <a:pt x="5228208" y="1917700"/>
                  </a:lnTo>
                  <a:lnTo>
                    <a:pt x="5229352" y="1917700"/>
                  </a:lnTo>
                  <a:lnTo>
                    <a:pt x="5207000" y="1930400"/>
                  </a:lnTo>
                  <a:lnTo>
                    <a:pt x="5208397" y="1930400"/>
                  </a:lnTo>
                  <a:lnTo>
                    <a:pt x="5184775" y="1943100"/>
                  </a:lnTo>
                  <a:lnTo>
                    <a:pt x="5186045" y="1943100"/>
                  </a:lnTo>
                  <a:lnTo>
                    <a:pt x="5161407" y="1955800"/>
                  </a:lnTo>
                  <a:lnTo>
                    <a:pt x="5162423" y="1955800"/>
                  </a:lnTo>
                  <a:lnTo>
                    <a:pt x="5137023" y="1968500"/>
                  </a:lnTo>
                  <a:lnTo>
                    <a:pt x="5138039" y="1968500"/>
                  </a:lnTo>
                  <a:lnTo>
                    <a:pt x="5112131" y="1981200"/>
                  </a:lnTo>
                  <a:lnTo>
                    <a:pt x="5113147" y="1981200"/>
                  </a:lnTo>
                  <a:lnTo>
                    <a:pt x="5086731" y="1993900"/>
                  </a:lnTo>
                  <a:lnTo>
                    <a:pt x="5061458" y="1993900"/>
                  </a:lnTo>
                  <a:lnTo>
                    <a:pt x="5033518" y="2006600"/>
                  </a:lnTo>
                  <a:lnTo>
                    <a:pt x="5034280" y="2006600"/>
                  </a:lnTo>
                  <a:lnTo>
                    <a:pt x="5005197" y="2019300"/>
                  </a:lnTo>
                  <a:lnTo>
                    <a:pt x="4976495" y="2019300"/>
                  </a:lnTo>
                  <a:lnTo>
                    <a:pt x="4944745" y="2032000"/>
                  </a:lnTo>
                  <a:lnTo>
                    <a:pt x="4912741" y="2032000"/>
                  </a:lnTo>
                  <a:lnTo>
                    <a:pt x="4877689" y="2044700"/>
                  </a:lnTo>
                  <a:lnTo>
                    <a:pt x="4841621" y="2044700"/>
                  </a:lnTo>
                  <a:lnTo>
                    <a:pt x="4802632" y="2057400"/>
                  </a:lnTo>
                  <a:lnTo>
                    <a:pt x="5079492" y="2057400"/>
                  </a:lnTo>
                  <a:lnTo>
                    <a:pt x="5107432" y="2044700"/>
                  </a:lnTo>
                  <a:lnTo>
                    <a:pt x="5187950" y="2006600"/>
                  </a:lnTo>
                  <a:lnTo>
                    <a:pt x="5238623" y="1981200"/>
                  </a:lnTo>
                  <a:lnTo>
                    <a:pt x="5284597" y="1943100"/>
                  </a:lnTo>
                  <a:lnTo>
                    <a:pt x="5305679" y="1930400"/>
                  </a:lnTo>
                  <a:lnTo>
                    <a:pt x="5325745" y="1905000"/>
                  </a:lnTo>
                  <a:lnTo>
                    <a:pt x="5344414" y="1892300"/>
                  </a:lnTo>
                  <a:lnTo>
                    <a:pt x="5362067" y="1879600"/>
                  </a:lnTo>
                  <a:lnTo>
                    <a:pt x="5378450" y="1854200"/>
                  </a:lnTo>
                  <a:lnTo>
                    <a:pt x="5386133" y="1841500"/>
                  </a:lnTo>
                  <a:lnTo>
                    <a:pt x="5318252" y="1841500"/>
                  </a:lnTo>
                  <a:lnTo>
                    <a:pt x="5319014" y="1828800"/>
                  </a:lnTo>
                  <a:close/>
                </a:path>
                <a:path w="5484495" h="2197100">
                  <a:moveTo>
                    <a:pt x="5423408" y="1193800"/>
                  </a:moveTo>
                  <a:lnTo>
                    <a:pt x="5364607" y="1193800"/>
                  </a:lnTo>
                  <a:lnTo>
                    <a:pt x="5373624" y="1244600"/>
                  </a:lnTo>
                  <a:lnTo>
                    <a:pt x="5381244" y="1282700"/>
                  </a:lnTo>
                  <a:lnTo>
                    <a:pt x="5387848" y="1320800"/>
                  </a:lnTo>
                  <a:lnTo>
                    <a:pt x="5393563" y="1358900"/>
                  </a:lnTo>
                  <a:lnTo>
                    <a:pt x="5393435" y="1358900"/>
                  </a:lnTo>
                  <a:lnTo>
                    <a:pt x="5398643" y="1397000"/>
                  </a:lnTo>
                  <a:lnTo>
                    <a:pt x="5401437" y="1409700"/>
                  </a:lnTo>
                  <a:lnTo>
                    <a:pt x="5404612" y="1435100"/>
                  </a:lnTo>
                  <a:lnTo>
                    <a:pt x="5411597" y="1473200"/>
                  </a:lnTo>
                  <a:lnTo>
                    <a:pt x="5418455" y="1511300"/>
                  </a:lnTo>
                  <a:lnTo>
                    <a:pt x="5421376" y="1536700"/>
                  </a:lnTo>
                  <a:lnTo>
                    <a:pt x="5423789" y="1549400"/>
                  </a:lnTo>
                  <a:lnTo>
                    <a:pt x="5425440" y="1574800"/>
                  </a:lnTo>
                  <a:lnTo>
                    <a:pt x="5426456" y="1587500"/>
                  </a:lnTo>
                  <a:lnTo>
                    <a:pt x="5426329" y="1612900"/>
                  </a:lnTo>
                  <a:lnTo>
                    <a:pt x="5425440" y="1625600"/>
                  </a:lnTo>
                  <a:lnTo>
                    <a:pt x="5423281" y="1638300"/>
                  </a:lnTo>
                  <a:lnTo>
                    <a:pt x="5423534" y="1638300"/>
                  </a:lnTo>
                  <a:lnTo>
                    <a:pt x="5419979" y="1663700"/>
                  </a:lnTo>
                  <a:lnTo>
                    <a:pt x="5420487" y="1663700"/>
                  </a:lnTo>
                  <a:lnTo>
                    <a:pt x="5415153" y="1676400"/>
                  </a:lnTo>
                  <a:lnTo>
                    <a:pt x="5415915" y="1676400"/>
                  </a:lnTo>
                  <a:lnTo>
                    <a:pt x="5408930" y="1689100"/>
                  </a:lnTo>
                  <a:lnTo>
                    <a:pt x="5409692" y="1689100"/>
                  </a:lnTo>
                  <a:lnTo>
                    <a:pt x="5401309" y="1714500"/>
                  </a:lnTo>
                  <a:lnTo>
                    <a:pt x="5401818" y="1714500"/>
                  </a:lnTo>
                  <a:lnTo>
                    <a:pt x="5392420" y="1727200"/>
                  </a:lnTo>
                  <a:lnTo>
                    <a:pt x="5392801" y="1727200"/>
                  </a:lnTo>
                  <a:lnTo>
                    <a:pt x="5382387" y="1739900"/>
                  </a:lnTo>
                  <a:lnTo>
                    <a:pt x="5383022" y="1739900"/>
                  </a:lnTo>
                  <a:lnTo>
                    <a:pt x="5371592" y="1765300"/>
                  </a:lnTo>
                  <a:lnTo>
                    <a:pt x="5372227" y="1765300"/>
                  </a:lnTo>
                  <a:lnTo>
                    <a:pt x="5359781" y="1778000"/>
                  </a:lnTo>
                  <a:lnTo>
                    <a:pt x="5360416" y="1778000"/>
                  </a:lnTo>
                  <a:lnTo>
                    <a:pt x="5346954" y="1803400"/>
                  </a:lnTo>
                  <a:lnTo>
                    <a:pt x="5347589" y="1803400"/>
                  </a:lnTo>
                  <a:lnTo>
                    <a:pt x="5333110" y="1816100"/>
                  </a:lnTo>
                  <a:lnTo>
                    <a:pt x="5333873" y="1816100"/>
                  </a:lnTo>
                  <a:lnTo>
                    <a:pt x="5318252" y="1841500"/>
                  </a:lnTo>
                  <a:lnTo>
                    <a:pt x="5386133" y="1841500"/>
                  </a:lnTo>
                  <a:lnTo>
                    <a:pt x="5393817" y="1828800"/>
                  </a:lnTo>
                  <a:lnTo>
                    <a:pt x="5408041" y="1816100"/>
                  </a:lnTo>
                  <a:lnTo>
                    <a:pt x="5420995" y="1790700"/>
                  </a:lnTo>
                  <a:lnTo>
                    <a:pt x="5433059" y="1778000"/>
                  </a:lnTo>
                  <a:lnTo>
                    <a:pt x="5443982" y="1752600"/>
                  </a:lnTo>
                  <a:lnTo>
                    <a:pt x="5453888" y="1739900"/>
                  </a:lnTo>
                  <a:lnTo>
                    <a:pt x="5462905" y="1714500"/>
                  </a:lnTo>
                  <a:lnTo>
                    <a:pt x="5470525" y="1689100"/>
                  </a:lnTo>
                  <a:lnTo>
                    <a:pt x="5476621" y="1676400"/>
                  </a:lnTo>
                  <a:lnTo>
                    <a:pt x="5480558" y="1651000"/>
                  </a:lnTo>
                  <a:lnTo>
                    <a:pt x="5483225" y="1625600"/>
                  </a:lnTo>
                  <a:lnTo>
                    <a:pt x="5484241" y="1612900"/>
                  </a:lnTo>
                  <a:lnTo>
                    <a:pt x="5484241" y="1587500"/>
                  </a:lnTo>
                  <a:lnTo>
                    <a:pt x="5483098" y="1562100"/>
                  </a:lnTo>
                  <a:lnTo>
                    <a:pt x="5481193" y="1549400"/>
                  </a:lnTo>
                  <a:lnTo>
                    <a:pt x="5478653" y="1524000"/>
                  </a:lnTo>
                  <a:lnTo>
                    <a:pt x="5475605" y="1511300"/>
                  </a:lnTo>
                  <a:lnTo>
                    <a:pt x="5468747" y="1460500"/>
                  </a:lnTo>
                  <a:lnTo>
                    <a:pt x="5461762" y="1422400"/>
                  </a:lnTo>
                  <a:lnTo>
                    <a:pt x="5458714" y="1409700"/>
                  </a:lnTo>
                  <a:lnTo>
                    <a:pt x="5450840" y="1346200"/>
                  </a:lnTo>
                  <a:lnTo>
                    <a:pt x="5444998" y="1308100"/>
                  </a:lnTo>
                  <a:lnTo>
                    <a:pt x="5438013" y="1270000"/>
                  </a:lnTo>
                  <a:lnTo>
                    <a:pt x="5430266" y="1231900"/>
                  </a:lnTo>
                  <a:lnTo>
                    <a:pt x="5423408" y="1193800"/>
                  </a:lnTo>
                  <a:close/>
                </a:path>
                <a:path w="5484495" h="2197100">
                  <a:moveTo>
                    <a:pt x="5003546" y="215900"/>
                  </a:moveTo>
                  <a:lnTo>
                    <a:pt x="4918837" y="215900"/>
                  </a:lnTo>
                  <a:lnTo>
                    <a:pt x="4941189" y="241300"/>
                  </a:lnTo>
                  <a:lnTo>
                    <a:pt x="4940427" y="241300"/>
                  </a:lnTo>
                  <a:lnTo>
                    <a:pt x="4951476" y="254000"/>
                  </a:lnTo>
                  <a:lnTo>
                    <a:pt x="4950841" y="254000"/>
                  </a:lnTo>
                  <a:lnTo>
                    <a:pt x="4961890" y="266700"/>
                  </a:lnTo>
                  <a:lnTo>
                    <a:pt x="4971923" y="266700"/>
                  </a:lnTo>
                  <a:lnTo>
                    <a:pt x="4982972" y="279400"/>
                  </a:lnTo>
                  <a:lnTo>
                    <a:pt x="4982591" y="279400"/>
                  </a:lnTo>
                  <a:lnTo>
                    <a:pt x="4993640" y="292100"/>
                  </a:lnTo>
                  <a:lnTo>
                    <a:pt x="4993258" y="292100"/>
                  </a:lnTo>
                  <a:lnTo>
                    <a:pt x="5004308" y="304800"/>
                  </a:lnTo>
                  <a:lnTo>
                    <a:pt x="5003927" y="304800"/>
                  </a:lnTo>
                  <a:lnTo>
                    <a:pt x="5026152" y="342900"/>
                  </a:lnTo>
                  <a:lnTo>
                    <a:pt x="5025644" y="342900"/>
                  </a:lnTo>
                  <a:lnTo>
                    <a:pt x="5047869" y="368300"/>
                  </a:lnTo>
                  <a:lnTo>
                    <a:pt x="5047360" y="368300"/>
                  </a:lnTo>
                  <a:lnTo>
                    <a:pt x="5069458" y="406400"/>
                  </a:lnTo>
                  <a:lnTo>
                    <a:pt x="5069078" y="406400"/>
                  </a:lnTo>
                  <a:lnTo>
                    <a:pt x="5080127" y="419100"/>
                  </a:lnTo>
                  <a:lnTo>
                    <a:pt x="5079873" y="419100"/>
                  </a:lnTo>
                  <a:lnTo>
                    <a:pt x="5090795" y="431800"/>
                  </a:lnTo>
                  <a:lnTo>
                    <a:pt x="5101590" y="457200"/>
                  </a:lnTo>
                  <a:lnTo>
                    <a:pt x="5101335" y="457200"/>
                  </a:lnTo>
                  <a:lnTo>
                    <a:pt x="5112131" y="469900"/>
                  </a:lnTo>
                  <a:lnTo>
                    <a:pt x="5111877" y="469900"/>
                  </a:lnTo>
                  <a:lnTo>
                    <a:pt x="5122672" y="495300"/>
                  </a:lnTo>
                  <a:lnTo>
                    <a:pt x="5122418" y="495300"/>
                  </a:lnTo>
                  <a:lnTo>
                    <a:pt x="5133213" y="508000"/>
                  </a:lnTo>
                  <a:lnTo>
                    <a:pt x="5132958" y="508000"/>
                  </a:lnTo>
                  <a:lnTo>
                    <a:pt x="5143627" y="533400"/>
                  </a:lnTo>
                  <a:lnTo>
                    <a:pt x="5154041" y="558800"/>
                  </a:lnTo>
                  <a:lnTo>
                    <a:pt x="5153787" y="558800"/>
                  </a:lnTo>
                  <a:lnTo>
                    <a:pt x="5164328" y="571500"/>
                  </a:lnTo>
                  <a:lnTo>
                    <a:pt x="5164074" y="571500"/>
                  </a:lnTo>
                  <a:lnTo>
                    <a:pt x="5174488" y="596900"/>
                  </a:lnTo>
                  <a:lnTo>
                    <a:pt x="5174360" y="596900"/>
                  </a:lnTo>
                  <a:lnTo>
                    <a:pt x="5184775" y="622300"/>
                  </a:lnTo>
                  <a:lnTo>
                    <a:pt x="5184521" y="622300"/>
                  </a:lnTo>
                  <a:lnTo>
                    <a:pt x="5195189" y="647700"/>
                  </a:lnTo>
                  <a:lnTo>
                    <a:pt x="5194934" y="647700"/>
                  </a:lnTo>
                  <a:lnTo>
                    <a:pt x="5205603" y="673100"/>
                  </a:lnTo>
                  <a:lnTo>
                    <a:pt x="5216271" y="711200"/>
                  </a:lnTo>
                  <a:lnTo>
                    <a:pt x="5226812" y="736600"/>
                  </a:lnTo>
                  <a:lnTo>
                    <a:pt x="5237607" y="762000"/>
                  </a:lnTo>
                  <a:lnTo>
                    <a:pt x="5258434" y="825500"/>
                  </a:lnTo>
                  <a:lnTo>
                    <a:pt x="5278501" y="889000"/>
                  </a:lnTo>
                  <a:lnTo>
                    <a:pt x="5288153" y="927100"/>
                  </a:lnTo>
                  <a:lnTo>
                    <a:pt x="5297424" y="952500"/>
                  </a:lnTo>
                  <a:lnTo>
                    <a:pt x="5306187" y="990600"/>
                  </a:lnTo>
                  <a:lnTo>
                    <a:pt x="5314696" y="1016000"/>
                  </a:lnTo>
                  <a:lnTo>
                    <a:pt x="5322570" y="1041400"/>
                  </a:lnTo>
                  <a:lnTo>
                    <a:pt x="5329935" y="1066800"/>
                  </a:lnTo>
                  <a:lnTo>
                    <a:pt x="5336794" y="1092200"/>
                  </a:lnTo>
                  <a:lnTo>
                    <a:pt x="5349113" y="1143000"/>
                  </a:lnTo>
                  <a:lnTo>
                    <a:pt x="5354701" y="1155700"/>
                  </a:lnTo>
                  <a:lnTo>
                    <a:pt x="5359908" y="1181100"/>
                  </a:lnTo>
                  <a:lnTo>
                    <a:pt x="5364733" y="1206500"/>
                  </a:lnTo>
                  <a:lnTo>
                    <a:pt x="5364607" y="1193800"/>
                  </a:lnTo>
                  <a:lnTo>
                    <a:pt x="5423408" y="1193800"/>
                  </a:lnTo>
                  <a:lnTo>
                    <a:pt x="5421122" y="1181100"/>
                  </a:lnTo>
                  <a:lnTo>
                    <a:pt x="5416169" y="1168400"/>
                  </a:lnTo>
                  <a:lnTo>
                    <a:pt x="5410834" y="1143000"/>
                  </a:lnTo>
                  <a:lnTo>
                    <a:pt x="5405120" y="1117600"/>
                  </a:lnTo>
                  <a:lnTo>
                    <a:pt x="5399024" y="1104900"/>
                  </a:lnTo>
                  <a:lnTo>
                    <a:pt x="5392547" y="1079500"/>
                  </a:lnTo>
                  <a:lnTo>
                    <a:pt x="5385689" y="1054100"/>
                  </a:lnTo>
                  <a:lnTo>
                    <a:pt x="5378196" y="1028700"/>
                  </a:lnTo>
                  <a:lnTo>
                    <a:pt x="5370195" y="1003300"/>
                  </a:lnTo>
                  <a:lnTo>
                    <a:pt x="5352796" y="939800"/>
                  </a:lnTo>
                  <a:lnTo>
                    <a:pt x="5343398" y="901700"/>
                  </a:lnTo>
                  <a:lnTo>
                    <a:pt x="5333746" y="876300"/>
                  </a:lnTo>
                  <a:lnTo>
                    <a:pt x="5313426" y="812800"/>
                  </a:lnTo>
                  <a:lnTo>
                    <a:pt x="5292344" y="749300"/>
                  </a:lnTo>
                  <a:lnTo>
                    <a:pt x="5281422" y="723900"/>
                  </a:lnTo>
                  <a:lnTo>
                    <a:pt x="5270754" y="685800"/>
                  </a:lnTo>
                  <a:lnTo>
                    <a:pt x="5259832" y="660400"/>
                  </a:lnTo>
                  <a:lnTo>
                    <a:pt x="5249037" y="635000"/>
                  </a:lnTo>
                  <a:lnTo>
                    <a:pt x="5238242" y="596900"/>
                  </a:lnTo>
                  <a:lnTo>
                    <a:pt x="5227574" y="571500"/>
                  </a:lnTo>
                  <a:lnTo>
                    <a:pt x="5217033" y="558800"/>
                  </a:lnTo>
                  <a:lnTo>
                    <a:pt x="5206365" y="533400"/>
                  </a:lnTo>
                  <a:lnTo>
                    <a:pt x="5195570" y="508000"/>
                  </a:lnTo>
                  <a:lnTo>
                    <a:pt x="5184648" y="482600"/>
                  </a:lnTo>
                  <a:lnTo>
                    <a:pt x="5173726" y="469900"/>
                  </a:lnTo>
                  <a:lnTo>
                    <a:pt x="5151628" y="419100"/>
                  </a:lnTo>
                  <a:lnTo>
                    <a:pt x="5140325" y="406400"/>
                  </a:lnTo>
                  <a:lnTo>
                    <a:pt x="5129149" y="393700"/>
                  </a:lnTo>
                  <a:lnTo>
                    <a:pt x="5117846" y="368300"/>
                  </a:lnTo>
                  <a:lnTo>
                    <a:pt x="5095113" y="330200"/>
                  </a:lnTo>
                  <a:lnTo>
                    <a:pt x="5049647" y="279400"/>
                  </a:lnTo>
                  <a:lnTo>
                    <a:pt x="5038090" y="266700"/>
                  </a:lnTo>
                  <a:lnTo>
                    <a:pt x="5026533" y="241300"/>
                  </a:lnTo>
                  <a:lnTo>
                    <a:pt x="5015103" y="228600"/>
                  </a:lnTo>
                  <a:lnTo>
                    <a:pt x="5003546" y="215900"/>
                  </a:lnTo>
                  <a:close/>
                </a:path>
                <a:path w="5484495" h="2197100">
                  <a:moveTo>
                    <a:pt x="4697704" y="60381"/>
                  </a:moveTo>
                  <a:lnTo>
                    <a:pt x="4688268" y="114300"/>
                  </a:lnTo>
                  <a:lnTo>
                    <a:pt x="4695063" y="114300"/>
                  </a:lnTo>
                  <a:lnTo>
                    <a:pt x="4724146" y="127000"/>
                  </a:lnTo>
                  <a:lnTo>
                    <a:pt x="4751578" y="127000"/>
                  </a:lnTo>
                  <a:lnTo>
                    <a:pt x="4781042" y="139700"/>
                  </a:lnTo>
                  <a:lnTo>
                    <a:pt x="4779264" y="139700"/>
                  </a:lnTo>
                  <a:lnTo>
                    <a:pt x="4807712" y="152400"/>
                  </a:lnTo>
                  <a:lnTo>
                    <a:pt x="4818126" y="152400"/>
                  </a:lnTo>
                  <a:lnTo>
                    <a:pt x="4830953" y="165100"/>
                  </a:lnTo>
                  <a:lnTo>
                    <a:pt x="4829556" y="165100"/>
                  </a:lnTo>
                  <a:lnTo>
                    <a:pt x="4854194" y="177800"/>
                  </a:lnTo>
                  <a:lnTo>
                    <a:pt x="4853051" y="177800"/>
                  </a:lnTo>
                  <a:lnTo>
                    <a:pt x="4876927" y="190500"/>
                  </a:lnTo>
                  <a:lnTo>
                    <a:pt x="4875657" y="190500"/>
                  </a:lnTo>
                  <a:lnTo>
                    <a:pt x="4898771" y="203200"/>
                  </a:lnTo>
                  <a:lnTo>
                    <a:pt x="4897501" y="203200"/>
                  </a:lnTo>
                  <a:lnTo>
                    <a:pt x="4920107" y="228600"/>
                  </a:lnTo>
                  <a:lnTo>
                    <a:pt x="4918837" y="215900"/>
                  </a:lnTo>
                  <a:lnTo>
                    <a:pt x="4991862" y="215900"/>
                  </a:lnTo>
                  <a:lnTo>
                    <a:pt x="4956809" y="177800"/>
                  </a:lnTo>
                  <a:lnTo>
                    <a:pt x="4932933" y="152400"/>
                  </a:lnTo>
                  <a:lnTo>
                    <a:pt x="4908550" y="139700"/>
                  </a:lnTo>
                  <a:lnTo>
                    <a:pt x="4883531" y="127000"/>
                  </a:lnTo>
                  <a:lnTo>
                    <a:pt x="4857750" y="114300"/>
                  </a:lnTo>
                  <a:lnTo>
                    <a:pt x="4843526" y="101600"/>
                  </a:lnTo>
                  <a:lnTo>
                    <a:pt x="4828667" y="101600"/>
                  </a:lnTo>
                  <a:lnTo>
                    <a:pt x="4798568" y="88900"/>
                  </a:lnTo>
                  <a:lnTo>
                    <a:pt x="4736846" y="63500"/>
                  </a:lnTo>
                  <a:lnTo>
                    <a:pt x="4706874" y="63500"/>
                  </a:lnTo>
                  <a:lnTo>
                    <a:pt x="4697704" y="60381"/>
                  </a:lnTo>
                  <a:close/>
                </a:path>
                <a:path w="5484495" h="2197100">
                  <a:moveTo>
                    <a:pt x="4708271" y="0"/>
                  </a:moveTo>
                  <a:lnTo>
                    <a:pt x="4521708" y="63500"/>
                  </a:lnTo>
                  <a:lnTo>
                    <a:pt x="4677156" y="177800"/>
                  </a:lnTo>
                  <a:lnTo>
                    <a:pt x="4688268" y="114300"/>
                  </a:lnTo>
                  <a:lnTo>
                    <a:pt x="4658868" y="114300"/>
                  </a:lnTo>
                  <a:lnTo>
                    <a:pt x="4669535" y="50800"/>
                  </a:lnTo>
                  <a:lnTo>
                    <a:pt x="4699381" y="50800"/>
                  </a:lnTo>
                  <a:lnTo>
                    <a:pt x="4708271" y="0"/>
                  </a:lnTo>
                  <a:close/>
                </a:path>
                <a:path w="5484495" h="2197100">
                  <a:moveTo>
                    <a:pt x="4669535" y="50800"/>
                  </a:moveTo>
                  <a:lnTo>
                    <a:pt x="4658868" y="114300"/>
                  </a:lnTo>
                  <a:lnTo>
                    <a:pt x="4688268" y="114300"/>
                  </a:lnTo>
                  <a:lnTo>
                    <a:pt x="4697704" y="60381"/>
                  </a:lnTo>
                  <a:lnTo>
                    <a:pt x="4669535" y="50800"/>
                  </a:lnTo>
                  <a:close/>
                </a:path>
                <a:path w="5484495" h="2197100">
                  <a:moveTo>
                    <a:pt x="4699381" y="50800"/>
                  </a:moveTo>
                  <a:lnTo>
                    <a:pt x="4669535" y="50800"/>
                  </a:lnTo>
                  <a:lnTo>
                    <a:pt x="4697704" y="60381"/>
                  </a:lnTo>
                  <a:lnTo>
                    <a:pt x="4699381" y="50800"/>
                  </a:lnTo>
                  <a:close/>
                </a:path>
              </a:pathLst>
            </a:custGeom>
            <a:solidFill>
              <a:srgbClr val="09D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44034" y="2148332"/>
              <a:ext cx="4833620" cy="1689100"/>
            </a:xfrm>
            <a:custGeom>
              <a:avLst/>
              <a:gdLst/>
              <a:ahLst/>
              <a:cxnLst/>
              <a:rect l="l" t="t" r="r" b="b"/>
              <a:pathLst>
                <a:path w="4833620" h="1689100">
                  <a:moveTo>
                    <a:pt x="113537" y="1625600"/>
                  </a:moveTo>
                  <a:lnTo>
                    <a:pt x="4571" y="1625600"/>
                  </a:lnTo>
                  <a:lnTo>
                    <a:pt x="0" y="1676400"/>
                  </a:lnTo>
                  <a:lnTo>
                    <a:pt x="26415" y="1689100"/>
                  </a:lnTo>
                  <a:lnTo>
                    <a:pt x="2295397" y="1689100"/>
                  </a:lnTo>
                  <a:lnTo>
                    <a:pt x="3131566" y="1676400"/>
                  </a:lnTo>
                  <a:lnTo>
                    <a:pt x="3497961" y="1676400"/>
                  </a:lnTo>
                  <a:lnTo>
                    <a:pt x="3561968" y="1663700"/>
                  </a:lnTo>
                  <a:lnTo>
                    <a:pt x="3811269" y="1663700"/>
                  </a:lnTo>
                  <a:lnTo>
                    <a:pt x="3840861" y="1651000"/>
                  </a:lnTo>
                  <a:lnTo>
                    <a:pt x="4030091" y="1651000"/>
                  </a:lnTo>
                  <a:lnTo>
                    <a:pt x="4053966" y="1638300"/>
                  </a:lnTo>
                  <a:lnTo>
                    <a:pt x="144017" y="1638300"/>
                  </a:lnTo>
                  <a:lnTo>
                    <a:pt x="113537" y="1625600"/>
                  </a:lnTo>
                  <a:close/>
                </a:path>
                <a:path w="4833620" h="1689100">
                  <a:moveTo>
                    <a:pt x="4181093" y="1625600"/>
                  </a:moveTo>
                  <a:lnTo>
                    <a:pt x="2294890" y="1625600"/>
                  </a:lnTo>
                  <a:lnTo>
                    <a:pt x="1512824" y="1638300"/>
                  </a:lnTo>
                  <a:lnTo>
                    <a:pt x="4161282" y="1638300"/>
                  </a:lnTo>
                  <a:lnTo>
                    <a:pt x="4181093" y="1625600"/>
                  </a:lnTo>
                  <a:close/>
                </a:path>
                <a:path w="4833620" h="1689100">
                  <a:moveTo>
                    <a:pt x="4304538" y="1612900"/>
                  </a:moveTo>
                  <a:lnTo>
                    <a:pt x="3307080" y="1612900"/>
                  </a:lnTo>
                  <a:lnTo>
                    <a:pt x="3246246" y="1625600"/>
                  </a:lnTo>
                  <a:lnTo>
                    <a:pt x="4271518" y="1625600"/>
                  </a:lnTo>
                  <a:lnTo>
                    <a:pt x="4304538" y="1612900"/>
                  </a:lnTo>
                  <a:close/>
                </a:path>
                <a:path w="4833620" h="1689100">
                  <a:moveTo>
                    <a:pt x="4365624" y="1600200"/>
                  </a:moveTo>
                  <a:lnTo>
                    <a:pt x="3686556" y="1600200"/>
                  </a:lnTo>
                  <a:lnTo>
                    <a:pt x="3623691" y="1612900"/>
                  </a:lnTo>
                  <a:lnTo>
                    <a:pt x="4335780" y="1612900"/>
                  </a:lnTo>
                  <a:lnTo>
                    <a:pt x="4365624" y="1600200"/>
                  </a:lnTo>
                  <a:close/>
                </a:path>
                <a:path w="4833620" h="1689100">
                  <a:moveTo>
                    <a:pt x="4421505" y="1587500"/>
                  </a:moveTo>
                  <a:lnTo>
                    <a:pt x="3949572" y="1587500"/>
                  </a:lnTo>
                  <a:lnTo>
                    <a:pt x="3922521" y="1600200"/>
                  </a:lnTo>
                  <a:lnTo>
                    <a:pt x="4394199" y="1600200"/>
                  </a:lnTo>
                  <a:lnTo>
                    <a:pt x="4421505" y="1587500"/>
                  </a:lnTo>
                  <a:close/>
                </a:path>
                <a:path w="4833620" h="1689100">
                  <a:moveTo>
                    <a:pt x="4473194" y="1574800"/>
                  </a:moveTo>
                  <a:lnTo>
                    <a:pt x="4114799" y="1574800"/>
                  </a:lnTo>
                  <a:lnTo>
                    <a:pt x="4093464" y="1587500"/>
                  </a:lnTo>
                  <a:lnTo>
                    <a:pt x="4447794" y="1587500"/>
                  </a:lnTo>
                  <a:lnTo>
                    <a:pt x="4473194" y="1574800"/>
                  </a:lnTo>
                  <a:close/>
                </a:path>
                <a:path w="4833620" h="1689100">
                  <a:moveTo>
                    <a:pt x="4545457" y="1549400"/>
                  </a:moveTo>
                  <a:lnTo>
                    <a:pt x="4326509" y="1549400"/>
                  </a:lnTo>
                  <a:lnTo>
                    <a:pt x="4295774" y="1562100"/>
                  </a:lnTo>
                  <a:lnTo>
                    <a:pt x="4229862" y="1562100"/>
                  </a:lnTo>
                  <a:lnTo>
                    <a:pt x="4193540" y="1574800"/>
                  </a:lnTo>
                  <a:lnTo>
                    <a:pt x="4497832" y="1574800"/>
                  </a:lnTo>
                  <a:lnTo>
                    <a:pt x="4545457" y="1549400"/>
                  </a:lnTo>
                  <a:close/>
                </a:path>
                <a:path w="4833620" h="1689100">
                  <a:moveTo>
                    <a:pt x="4625213" y="482600"/>
                  </a:moveTo>
                  <a:lnTo>
                    <a:pt x="4563237" y="482600"/>
                  </a:lnTo>
                  <a:lnTo>
                    <a:pt x="4572635" y="508000"/>
                  </a:lnTo>
                  <a:lnTo>
                    <a:pt x="4572381" y="508000"/>
                  </a:lnTo>
                  <a:lnTo>
                    <a:pt x="4581779" y="533400"/>
                  </a:lnTo>
                  <a:lnTo>
                    <a:pt x="4581651" y="533400"/>
                  </a:lnTo>
                  <a:lnTo>
                    <a:pt x="4591049" y="546100"/>
                  </a:lnTo>
                  <a:lnTo>
                    <a:pt x="4600447" y="571500"/>
                  </a:lnTo>
                  <a:lnTo>
                    <a:pt x="4609845" y="596900"/>
                  </a:lnTo>
                  <a:lnTo>
                    <a:pt x="4609592" y="596900"/>
                  </a:lnTo>
                  <a:lnTo>
                    <a:pt x="4628134" y="647700"/>
                  </a:lnTo>
                  <a:lnTo>
                    <a:pt x="4645787" y="698500"/>
                  </a:lnTo>
                  <a:lnTo>
                    <a:pt x="4654169" y="711200"/>
                  </a:lnTo>
                  <a:lnTo>
                    <a:pt x="4662296" y="736600"/>
                  </a:lnTo>
                  <a:lnTo>
                    <a:pt x="4670044" y="762000"/>
                  </a:lnTo>
                  <a:lnTo>
                    <a:pt x="4677410" y="787400"/>
                  </a:lnTo>
                  <a:lnTo>
                    <a:pt x="4684521" y="800100"/>
                  </a:lnTo>
                  <a:lnTo>
                    <a:pt x="4690871" y="825500"/>
                  </a:lnTo>
                  <a:lnTo>
                    <a:pt x="4696841" y="838200"/>
                  </a:lnTo>
                  <a:lnTo>
                    <a:pt x="4702556" y="863600"/>
                  </a:lnTo>
                  <a:lnTo>
                    <a:pt x="4707763" y="876300"/>
                  </a:lnTo>
                  <a:lnTo>
                    <a:pt x="4712589" y="889000"/>
                  </a:lnTo>
                  <a:lnTo>
                    <a:pt x="4721479" y="927100"/>
                  </a:lnTo>
                  <a:lnTo>
                    <a:pt x="4721351" y="927100"/>
                  </a:lnTo>
                  <a:lnTo>
                    <a:pt x="4729225" y="952500"/>
                  </a:lnTo>
                  <a:lnTo>
                    <a:pt x="4728971" y="952500"/>
                  </a:lnTo>
                  <a:lnTo>
                    <a:pt x="4735830" y="990600"/>
                  </a:lnTo>
                  <a:lnTo>
                    <a:pt x="4735702" y="990600"/>
                  </a:lnTo>
                  <a:lnTo>
                    <a:pt x="4741545" y="1016000"/>
                  </a:lnTo>
                  <a:lnTo>
                    <a:pt x="4746624" y="1041400"/>
                  </a:lnTo>
                  <a:lnTo>
                    <a:pt x="4751196" y="1066800"/>
                  </a:lnTo>
                  <a:lnTo>
                    <a:pt x="4756404" y="1104900"/>
                  </a:lnTo>
                  <a:lnTo>
                    <a:pt x="4762626" y="1130300"/>
                  </a:lnTo>
                  <a:lnTo>
                    <a:pt x="4768595" y="1168400"/>
                  </a:lnTo>
                  <a:lnTo>
                    <a:pt x="4768342" y="1168400"/>
                  </a:lnTo>
                  <a:lnTo>
                    <a:pt x="4773295" y="1193800"/>
                  </a:lnTo>
                  <a:lnTo>
                    <a:pt x="4773041" y="1193800"/>
                  </a:lnTo>
                  <a:lnTo>
                    <a:pt x="4774692" y="1206500"/>
                  </a:lnTo>
                  <a:lnTo>
                    <a:pt x="4775454" y="1219200"/>
                  </a:lnTo>
                  <a:lnTo>
                    <a:pt x="4775326" y="1219200"/>
                  </a:lnTo>
                  <a:lnTo>
                    <a:pt x="4775454" y="1231900"/>
                  </a:lnTo>
                  <a:lnTo>
                    <a:pt x="4774565" y="1244600"/>
                  </a:lnTo>
                  <a:lnTo>
                    <a:pt x="4774819" y="1244600"/>
                  </a:lnTo>
                  <a:lnTo>
                    <a:pt x="4772787" y="1257300"/>
                  </a:lnTo>
                  <a:lnTo>
                    <a:pt x="4773168" y="1257300"/>
                  </a:lnTo>
                  <a:lnTo>
                    <a:pt x="4769993" y="1270000"/>
                  </a:lnTo>
                  <a:lnTo>
                    <a:pt x="4770627" y="1270000"/>
                  </a:lnTo>
                  <a:lnTo>
                    <a:pt x="4766056" y="1282700"/>
                  </a:lnTo>
                  <a:lnTo>
                    <a:pt x="4767071" y="1282700"/>
                  </a:lnTo>
                  <a:lnTo>
                    <a:pt x="4760975" y="1295400"/>
                  </a:lnTo>
                  <a:lnTo>
                    <a:pt x="4761738" y="1295400"/>
                  </a:lnTo>
                  <a:lnTo>
                    <a:pt x="4754371" y="1308100"/>
                  </a:lnTo>
                  <a:lnTo>
                    <a:pt x="4754880" y="1308100"/>
                  </a:lnTo>
                  <a:lnTo>
                    <a:pt x="4746624" y="1320800"/>
                  </a:lnTo>
                  <a:lnTo>
                    <a:pt x="4747260" y="1320800"/>
                  </a:lnTo>
                  <a:lnTo>
                    <a:pt x="4738116" y="1333500"/>
                  </a:lnTo>
                  <a:lnTo>
                    <a:pt x="4738750" y="1333500"/>
                  </a:lnTo>
                  <a:lnTo>
                    <a:pt x="4728591" y="1346200"/>
                  </a:lnTo>
                  <a:lnTo>
                    <a:pt x="4729352" y="1346200"/>
                  </a:lnTo>
                  <a:lnTo>
                    <a:pt x="4718431" y="1358900"/>
                  </a:lnTo>
                  <a:lnTo>
                    <a:pt x="4719193" y="1358900"/>
                  </a:lnTo>
                  <a:lnTo>
                    <a:pt x="4707255" y="1371600"/>
                  </a:lnTo>
                  <a:lnTo>
                    <a:pt x="4708017" y="1371600"/>
                  </a:lnTo>
                  <a:lnTo>
                    <a:pt x="4695190" y="1384300"/>
                  </a:lnTo>
                  <a:lnTo>
                    <a:pt x="4696079" y="1384300"/>
                  </a:lnTo>
                  <a:lnTo>
                    <a:pt x="4682363" y="1397000"/>
                  </a:lnTo>
                  <a:lnTo>
                    <a:pt x="4683251" y="1397000"/>
                  </a:lnTo>
                  <a:lnTo>
                    <a:pt x="4668520" y="1409700"/>
                  </a:lnTo>
                  <a:lnTo>
                    <a:pt x="4669409" y="1409700"/>
                  </a:lnTo>
                  <a:lnTo>
                    <a:pt x="4653661" y="1422400"/>
                  </a:lnTo>
                  <a:lnTo>
                    <a:pt x="4654676" y="1422400"/>
                  </a:lnTo>
                  <a:lnTo>
                    <a:pt x="4638040" y="1435100"/>
                  </a:lnTo>
                  <a:lnTo>
                    <a:pt x="4639183" y="1435100"/>
                  </a:lnTo>
                  <a:lnTo>
                    <a:pt x="4621402" y="1447800"/>
                  </a:lnTo>
                  <a:lnTo>
                    <a:pt x="4622419" y="1447800"/>
                  </a:lnTo>
                  <a:lnTo>
                    <a:pt x="4603749" y="1460500"/>
                  </a:lnTo>
                  <a:lnTo>
                    <a:pt x="4605146" y="1460500"/>
                  </a:lnTo>
                  <a:lnTo>
                    <a:pt x="4585335" y="1473200"/>
                  </a:lnTo>
                  <a:lnTo>
                    <a:pt x="4586477" y="1473200"/>
                  </a:lnTo>
                  <a:lnTo>
                    <a:pt x="4565776" y="1485900"/>
                  </a:lnTo>
                  <a:lnTo>
                    <a:pt x="4567173" y="1485900"/>
                  </a:lnTo>
                  <a:lnTo>
                    <a:pt x="4545330" y="1498600"/>
                  </a:lnTo>
                  <a:lnTo>
                    <a:pt x="4524883" y="1498600"/>
                  </a:lnTo>
                  <a:lnTo>
                    <a:pt x="4502022" y="1511300"/>
                  </a:lnTo>
                  <a:lnTo>
                    <a:pt x="4480433" y="1511300"/>
                  </a:lnTo>
                  <a:lnTo>
                    <a:pt x="4456557" y="1524000"/>
                  </a:lnTo>
                  <a:lnTo>
                    <a:pt x="4457445" y="1524000"/>
                  </a:lnTo>
                  <a:lnTo>
                    <a:pt x="4432808" y="1536700"/>
                  </a:lnTo>
                  <a:lnTo>
                    <a:pt x="4382643" y="1536700"/>
                  </a:lnTo>
                  <a:lnTo>
                    <a:pt x="4354702" y="1549400"/>
                  </a:lnTo>
                  <a:lnTo>
                    <a:pt x="4568824" y="1549400"/>
                  </a:lnTo>
                  <a:lnTo>
                    <a:pt x="4613783" y="1524000"/>
                  </a:lnTo>
                  <a:lnTo>
                    <a:pt x="4654422" y="1498600"/>
                  </a:lnTo>
                  <a:lnTo>
                    <a:pt x="4690998" y="1473200"/>
                  </a:lnTo>
                  <a:lnTo>
                    <a:pt x="4723384" y="1447800"/>
                  </a:lnTo>
                  <a:lnTo>
                    <a:pt x="4737989" y="1422400"/>
                  </a:lnTo>
                  <a:lnTo>
                    <a:pt x="4751577" y="1409700"/>
                  </a:lnTo>
                  <a:lnTo>
                    <a:pt x="4764277" y="1397000"/>
                  </a:lnTo>
                  <a:lnTo>
                    <a:pt x="4775962" y="1384300"/>
                  </a:lnTo>
                  <a:lnTo>
                    <a:pt x="4786757" y="1371600"/>
                  </a:lnTo>
                  <a:lnTo>
                    <a:pt x="4796536" y="1346200"/>
                  </a:lnTo>
                  <a:lnTo>
                    <a:pt x="4805425" y="1333500"/>
                  </a:lnTo>
                  <a:lnTo>
                    <a:pt x="4813554" y="1320800"/>
                  </a:lnTo>
                  <a:lnTo>
                    <a:pt x="4820793" y="1308100"/>
                  </a:lnTo>
                  <a:lnTo>
                    <a:pt x="4826254" y="1282700"/>
                  </a:lnTo>
                  <a:lnTo>
                    <a:pt x="4829937" y="1270000"/>
                  </a:lnTo>
                  <a:lnTo>
                    <a:pt x="4832222" y="1257300"/>
                  </a:lnTo>
                  <a:lnTo>
                    <a:pt x="4833366" y="1231900"/>
                  </a:lnTo>
                  <a:lnTo>
                    <a:pt x="4833239" y="1219200"/>
                  </a:lnTo>
                  <a:lnTo>
                    <a:pt x="4830571" y="1181100"/>
                  </a:lnTo>
                  <a:lnTo>
                    <a:pt x="4825492" y="1155700"/>
                  </a:lnTo>
                  <a:lnTo>
                    <a:pt x="4819395" y="1117600"/>
                  </a:lnTo>
                  <a:lnTo>
                    <a:pt x="4813299" y="1092200"/>
                  </a:lnTo>
                  <a:lnTo>
                    <a:pt x="4808346" y="1066800"/>
                  </a:lnTo>
                  <a:lnTo>
                    <a:pt x="4803774" y="1028700"/>
                  </a:lnTo>
                  <a:lnTo>
                    <a:pt x="4798441" y="1003300"/>
                  </a:lnTo>
                  <a:lnTo>
                    <a:pt x="4792345" y="977900"/>
                  </a:lnTo>
                  <a:lnTo>
                    <a:pt x="4785360" y="939800"/>
                  </a:lnTo>
                  <a:lnTo>
                    <a:pt x="4777359" y="914400"/>
                  </a:lnTo>
                  <a:lnTo>
                    <a:pt x="4768215" y="876300"/>
                  </a:lnTo>
                  <a:lnTo>
                    <a:pt x="4763135" y="863600"/>
                  </a:lnTo>
                  <a:lnTo>
                    <a:pt x="4757800" y="838200"/>
                  </a:lnTo>
                  <a:lnTo>
                    <a:pt x="4751959" y="825500"/>
                  </a:lnTo>
                  <a:lnTo>
                    <a:pt x="4745990" y="812800"/>
                  </a:lnTo>
                  <a:lnTo>
                    <a:pt x="4739386" y="787400"/>
                  </a:lnTo>
                  <a:lnTo>
                    <a:pt x="4732273" y="762000"/>
                  </a:lnTo>
                  <a:lnTo>
                    <a:pt x="4724908" y="749300"/>
                  </a:lnTo>
                  <a:lnTo>
                    <a:pt x="4717034" y="723900"/>
                  </a:lnTo>
                  <a:lnTo>
                    <a:pt x="4700143" y="673100"/>
                  </a:lnTo>
                  <a:lnTo>
                    <a:pt x="4682236" y="622300"/>
                  </a:lnTo>
                  <a:lnTo>
                    <a:pt x="4663694" y="571500"/>
                  </a:lnTo>
                  <a:lnTo>
                    <a:pt x="4654042" y="558800"/>
                  </a:lnTo>
                  <a:lnTo>
                    <a:pt x="4644390" y="533400"/>
                  </a:lnTo>
                  <a:lnTo>
                    <a:pt x="4634865" y="508000"/>
                  </a:lnTo>
                  <a:lnTo>
                    <a:pt x="4625213" y="482600"/>
                  </a:lnTo>
                  <a:close/>
                </a:path>
                <a:path w="4833620" h="1689100">
                  <a:moveTo>
                    <a:pt x="4498911" y="266700"/>
                  </a:moveTo>
                  <a:lnTo>
                    <a:pt x="4424425" y="266700"/>
                  </a:lnTo>
                  <a:lnTo>
                    <a:pt x="4443984" y="292100"/>
                  </a:lnTo>
                  <a:lnTo>
                    <a:pt x="4443348" y="292100"/>
                  </a:lnTo>
                  <a:lnTo>
                    <a:pt x="4462907" y="317500"/>
                  </a:lnTo>
                  <a:lnTo>
                    <a:pt x="4462271" y="317500"/>
                  </a:lnTo>
                  <a:lnTo>
                    <a:pt x="4481575" y="342900"/>
                  </a:lnTo>
                  <a:lnTo>
                    <a:pt x="4481068" y="342900"/>
                  </a:lnTo>
                  <a:lnTo>
                    <a:pt x="4500118" y="368300"/>
                  </a:lnTo>
                  <a:lnTo>
                    <a:pt x="4499610" y="368300"/>
                  </a:lnTo>
                  <a:lnTo>
                    <a:pt x="4518660" y="406400"/>
                  </a:lnTo>
                  <a:lnTo>
                    <a:pt x="4518279" y="406400"/>
                  </a:lnTo>
                  <a:lnTo>
                    <a:pt x="4527549" y="419100"/>
                  </a:lnTo>
                  <a:lnTo>
                    <a:pt x="4536694" y="431800"/>
                  </a:lnTo>
                  <a:lnTo>
                    <a:pt x="4536440" y="431800"/>
                  </a:lnTo>
                  <a:lnTo>
                    <a:pt x="4545711" y="457200"/>
                  </a:lnTo>
                  <a:lnTo>
                    <a:pt x="4545457" y="457200"/>
                  </a:lnTo>
                  <a:lnTo>
                    <a:pt x="4554600" y="469900"/>
                  </a:lnTo>
                  <a:lnTo>
                    <a:pt x="4554346" y="469900"/>
                  </a:lnTo>
                  <a:lnTo>
                    <a:pt x="4563491" y="495300"/>
                  </a:lnTo>
                  <a:lnTo>
                    <a:pt x="4563237" y="482600"/>
                  </a:lnTo>
                  <a:lnTo>
                    <a:pt x="4625213" y="482600"/>
                  </a:lnTo>
                  <a:lnTo>
                    <a:pt x="4615688" y="469900"/>
                  </a:lnTo>
                  <a:lnTo>
                    <a:pt x="4606290" y="444500"/>
                  </a:lnTo>
                  <a:lnTo>
                    <a:pt x="4596892" y="431800"/>
                  </a:lnTo>
                  <a:lnTo>
                    <a:pt x="4587367" y="406400"/>
                  </a:lnTo>
                  <a:lnTo>
                    <a:pt x="4577842" y="393700"/>
                  </a:lnTo>
                  <a:lnTo>
                    <a:pt x="4568190" y="368300"/>
                  </a:lnTo>
                  <a:lnTo>
                    <a:pt x="4528946" y="317500"/>
                  </a:lnTo>
                  <a:lnTo>
                    <a:pt x="4509008" y="279400"/>
                  </a:lnTo>
                  <a:lnTo>
                    <a:pt x="4498911" y="266700"/>
                  </a:lnTo>
                  <a:close/>
                </a:path>
                <a:path w="4833620" h="1689100">
                  <a:moveTo>
                    <a:pt x="4417758" y="177800"/>
                  </a:moveTo>
                  <a:lnTo>
                    <a:pt x="4331208" y="177800"/>
                  </a:lnTo>
                  <a:lnTo>
                    <a:pt x="4350893" y="203200"/>
                  </a:lnTo>
                  <a:lnTo>
                    <a:pt x="4349622" y="203200"/>
                  </a:lnTo>
                  <a:lnTo>
                    <a:pt x="4369181" y="215900"/>
                  </a:lnTo>
                  <a:lnTo>
                    <a:pt x="4368038" y="215900"/>
                  </a:lnTo>
                  <a:lnTo>
                    <a:pt x="4387469" y="228600"/>
                  </a:lnTo>
                  <a:lnTo>
                    <a:pt x="4386580" y="228600"/>
                  </a:lnTo>
                  <a:lnTo>
                    <a:pt x="4406011" y="254000"/>
                  </a:lnTo>
                  <a:lnTo>
                    <a:pt x="4405375" y="254000"/>
                  </a:lnTo>
                  <a:lnTo>
                    <a:pt x="4424934" y="279400"/>
                  </a:lnTo>
                  <a:lnTo>
                    <a:pt x="4424425" y="266700"/>
                  </a:lnTo>
                  <a:lnTo>
                    <a:pt x="4498911" y="266700"/>
                  </a:lnTo>
                  <a:lnTo>
                    <a:pt x="4488815" y="254000"/>
                  </a:lnTo>
                  <a:lnTo>
                    <a:pt x="4468621" y="241300"/>
                  </a:lnTo>
                  <a:lnTo>
                    <a:pt x="4417758" y="177800"/>
                  </a:lnTo>
                  <a:close/>
                </a:path>
                <a:path w="4833620" h="1689100">
                  <a:moveTo>
                    <a:pt x="4171315" y="50800"/>
                  </a:moveTo>
                  <a:lnTo>
                    <a:pt x="4159025" y="50800"/>
                  </a:lnTo>
                  <a:lnTo>
                    <a:pt x="4149048" y="110568"/>
                  </a:lnTo>
                  <a:lnTo>
                    <a:pt x="4161027" y="114300"/>
                  </a:lnTo>
                  <a:lnTo>
                    <a:pt x="4184649" y="114300"/>
                  </a:lnTo>
                  <a:lnTo>
                    <a:pt x="4210558" y="127000"/>
                  </a:lnTo>
                  <a:lnTo>
                    <a:pt x="4232401" y="127000"/>
                  </a:lnTo>
                  <a:lnTo>
                    <a:pt x="4244213" y="139700"/>
                  </a:lnTo>
                  <a:lnTo>
                    <a:pt x="4253102" y="139700"/>
                  </a:lnTo>
                  <a:lnTo>
                    <a:pt x="4274820" y="152400"/>
                  </a:lnTo>
                  <a:lnTo>
                    <a:pt x="4273676" y="152400"/>
                  </a:lnTo>
                  <a:lnTo>
                    <a:pt x="4294632" y="165100"/>
                  </a:lnTo>
                  <a:lnTo>
                    <a:pt x="4312539" y="165100"/>
                  </a:lnTo>
                  <a:lnTo>
                    <a:pt x="4332605" y="190500"/>
                  </a:lnTo>
                  <a:lnTo>
                    <a:pt x="4331208" y="177800"/>
                  </a:lnTo>
                  <a:lnTo>
                    <a:pt x="4417758" y="177800"/>
                  </a:lnTo>
                  <a:lnTo>
                    <a:pt x="4407535" y="165100"/>
                  </a:lnTo>
                  <a:lnTo>
                    <a:pt x="4366006" y="139700"/>
                  </a:lnTo>
                  <a:lnTo>
                    <a:pt x="4323080" y="114300"/>
                  </a:lnTo>
                  <a:lnTo>
                    <a:pt x="4300982" y="101600"/>
                  </a:lnTo>
                  <a:lnTo>
                    <a:pt x="4278121" y="88900"/>
                  </a:lnTo>
                  <a:lnTo>
                    <a:pt x="4265675" y="76200"/>
                  </a:lnTo>
                  <a:lnTo>
                    <a:pt x="4252468" y="76200"/>
                  </a:lnTo>
                  <a:lnTo>
                    <a:pt x="4225924" y="63500"/>
                  </a:lnTo>
                  <a:lnTo>
                    <a:pt x="4198620" y="63500"/>
                  </a:lnTo>
                  <a:lnTo>
                    <a:pt x="4171315" y="50800"/>
                  </a:lnTo>
                  <a:close/>
                </a:path>
                <a:path w="4833620" h="1689100">
                  <a:moveTo>
                    <a:pt x="4312539" y="165100"/>
                  </a:moveTo>
                  <a:lnTo>
                    <a:pt x="4293362" y="165100"/>
                  </a:lnTo>
                  <a:lnTo>
                    <a:pt x="4313682" y="177800"/>
                  </a:lnTo>
                  <a:lnTo>
                    <a:pt x="4312539" y="165100"/>
                  </a:lnTo>
                  <a:close/>
                </a:path>
                <a:path w="4833620" h="1689100">
                  <a:moveTo>
                    <a:pt x="4167505" y="0"/>
                  </a:moveTo>
                  <a:lnTo>
                    <a:pt x="3982212" y="50800"/>
                  </a:lnTo>
                  <a:lnTo>
                    <a:pt x="4139945" y="165100"/>
                  </a:lnTo>
                  <a:lnTo>
                    <a:pt x="4149048" y="110568"/>
                  </a:lnTo>
                  <a:lnTo>
                    <a:pt x="4120261" y="101600"/>
                  </a:lnTo>
                  <a:lnTo>
                    <a:pt x="4130040" y="50800"/>
                  </a:lnTo>
                  <a:lnTo>
                    <a:pt x="4159025" y="50800"/>
                  </a:lnTo>
                  <a:lnTo>
                    <a:pt x="4167505" y="0"/>
                  </a:lnTo>
                  <a:close/>
                </a:path>
                <a:path w="4833620" h="1689100">
                  <a:moveTo>
                    <a:pt x="4159025" y="50800"/>
                  </a:moveTo>
                  <a:lnTo>
                    <a:pt x="4130040" y="50800"/>
                  </a:lnTo>
                  <a:lnTo>
                    <a:pt x="4120261" y="101600"/>
                  </a:lnTo>
                  <a:lnTo>
                    <a:pt x="4149048" y="110568"/>
                  </a:lnTo>
                  <a:lnTo>
                    <a:pt x="4159025" y="50800"/>
                  </a:lnTo>
                  <a:close/>
                </a:path>
              </a:pathLst>
            </a:custGeom>
            <a:solidFill>
              <a:srgbClr val="F9C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9129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1271" y="4256532"/>
            <a:ext cx="4029710" cy="27940"/>
          </a:xfrm>
          <a:custGeom>
            <a:avLst/>
            <a:gdLst/>
            <a:ahLst/>
            <a:cxnLst/>
            <a:rect l="l" t="t" r="r" b="b"/>
            <a:pathLst>
              <a:path w="4029709" h="27939">
                <a:moveTo>
                  <a:pt x="0" y="27432"/>
                </a:moveTo>
                <a:lnTo>
                  <a:pt x="4029455" y="27432"/>
                </a:lnTo>
                <a:lnTo>
                  <a:pt x="4029455" y="0"/>
                </a:lnTo>
                <a:lnTo>
                  <a:pt x="0" y="0"/>
                </a:lnTo>
                <a:lnTo>
                  <a:pt x="0" y="27432"/>
                </a:lnTo>
                <a:close/>
              </a:path>
            </a:pathLst>
          </a:custGeom>
          <a:solidFill>
            <a:srgbClr val="DEF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47672" y="106679"/>
            <a:ext cx="8879205" cy="3424554"/>
            <a:chOff x="1947672" y="106679"/>
            <a:chExt cx="8879205" cy="3424554"/>
          </a:xfrm>
        </p:grpSpPr>
        <p:sp>
          <p:nvSpPr>
            <p:cNvPr id="4" name="object 4"/>
            <p:cNvSpPr/>
            <p:nvPr/>
          </p:nvSpPr>
          <p:spPr>
            <a:xfrm>
              <a:off x="4081272" y="1696212"/>
              <a:ext cx="4029710" cy="1835150"/>
            </a:xfrm>
            <a:custGeom>
              <a:avLst/>
              <a:gdLst/>
              <a:ahLst/>
              <a:cxnLst/>
              <a:rect l="l" t="t" r="r" b="b"/>
              <a:pathLst>
                <a:path w="4029709" h="1835150">
                  <a:moveTo>
                    <a:pt x="0" y="1834895"/>
                  </a:moveTo>
                  <a:lnTo>
                    <a:pt x="4029455" y="1834895"/>
                  </a:lnTo>
                  <a:lnTo>
                    <a:pt x="4029455" y="0"/>
                  </a:lnTo>
                  <a:lnTo>
                    <a:pt x="0" y="0"/>
                  </a:lnTo>
                  <a:lnTo>
                    <a:pt x="0" y="1834895"/>
                  </a:lnTo>
                  <a:close/>
                </a:path>
              </a:pathLst>
            </a:custGeom>
            <a:solidFill>
              <a:srgbClr val="DEF9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7672" y="106679"/>
              <a:ext cx="8878824" cy="23820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7672" y="236219"/>
              <a:ext cx="8878824" cy="1621536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4081271" y="4724400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9FF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38826" y="4762246"/>
            <a:ext cx="15265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Lokale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Variablen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81271" y="5631179"/>
            <a:ext cx="4029710" cy="285115"/>
          </a:xfrm>
          <a:prstGeom prst="rect">
            <a:avLst/>
          </a:prstGeom>
          <a:solidFill>
            <a:srgbClr val="79EE8F"/>
          </a:solidFill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500" spc="-10" dirty="0">
                <a:latin typeface="Consolas"/>
                <a:cs typeface="Consolas"/>
              </a:rPr>
              <a:t>*envp</a:t>
            </a:r>
            <a:endParaRPr sz="500">
              <a:latin typeface="Consolas"/>
              <a:cs typeface="Consolas"/>
            </a:endParaRPr>
          </a:p>
          <a:p>
            <a:pPr marL="1926589" marR="1915795" indent="-3810" algn="ctr">
              <a:lnSpc>
                <a:spcPct val="100000"/>
              </a:lnSpc>
            </a:pPr>
            <a:r>
              <a:rPr sz="500" spc="-10" dirty="0">
                <a:latin typeface="Consolas"/>
                <a:cs typeface="Consolas"/>
              </a:rPr>
              <a:t>*argv arg</a:t>
            </a:r>
            <a:r>
              <a:rPr sz="500" spc="-204" dirty="0">
                <a:latin typeface="Consolas"/>
                <a:cs typeface="Consolas"/>
              </a:rPr>
              <a:t> </a:t>
            </a:r>
            <a:r>
              <a:rPr sz="500" spc="-50" dirty="0">
                <a:latin typeface="Consolas"/>
                <a:cs typeface="Consolas"/>
              </a:rPr>
              <a:t>c</a:t>
            </a:r>
            <a:endParaRPr sz="5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1271" y="5475732"/>
            <a:ext cx="4029710" cy="155575"/>
          </a:xfrm>
          <a:prstGeom prst="rect">
            <a:avLst/>
          </a:prstGeom>
          <a:solidFill>
            <a:srgbClr val="9FF3AE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080"/>
              </a:lnSpc>
            </a:pPr>
            <a:r>
              <a:rPr sz="1000" b="0" spc="-10" dirty="0">
                <a:latin typeface="Calibri Light"/>
                <a:cs typeface="Calibri Light"/>
              </a:rPr>
              <a:t>Return-</a:t>
            </a:r>
            <a:r>
              <a:rPr sz="1000" b="0" dirty="0">
                <a:latin typeface="Calibri Light"/>
                <a:cs typeface="Calibri Light"/>
              </a:rPr>
              <a:t>Adresse</a:t>
            </a:r>
            <a:r>
              <a:rPr sz="1000" b="0" spc="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66872" y="3028188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800"/>
                </a:lnTo>
                <a:lnTo>
                  <a:pt x="457200" y="304800"/>
                </a:lnTo>
                <a:lnTo>
                  <a:pt x="609600" y="152400"/>
                </a:lnTo>
                <a:lnTo>
                  <a:pt x="457200" y="0"/>
                </a:lnTo>
                <a:close/>
              </a:path>
            </a:pathLst>
          </a:custGeom>
          <a:solidFill>
            <a:srgbClr val="EEB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10509" y="3016377"/>
            <a:ext cx="245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latin typeface="Calibri Light"/>
                <a:cs typeface="Calibri Light"/>
              </a:rPr>
              <a:t>SP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66872" y="386791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800"/>
                </a:lnTo>
                <a:lnTo>
                  <a:pt x="457200" y="304800"/>
                </a:lnTo>
                <a:lnTo>
                  <a:pt x="609600" y="152400"/>
                </a:lnTo>
                <a:lnTo>
                  <a:pt x="457200" y="0"/>
                </a:lnTo>
                <a:close/>
              </a:path>
            </a:pathLst>
          </a:custGeom>
          <a:solidFill>
            <a:srgbClr val="7DEA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10509" y="3856735"/>
            <a:ext cx="247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latin typeface="Calibri Light"/>
                <a:cs typeface="Calibri Light"/>
              </a:rPr>
              <a:t>FP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178545" y="3541014"/>
            <a:ext cx="76200" cy="2377440"/>
            <a:chOff x="8178545" y="3541014"/>
            <a:chExt cx="76200" cy="2377440"/>
          </a:xfrm>
        </p:grpSpPr>
        <p:sp>
          <p:nvSpPr>
            <p:cNvPr id="16" name="object 16"/>
            <p:cNvSpPr/>
            <p:nvPr/>
          </p:nvSpPr>
          <p:spPr>
            <a:xfrm>
              <a:off x="8178545" y="5631942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70"/>
                  </a:moveTo>
                  <a:lnTo>
                    <a:pt x="0" y="210070"/>
                  </a:lnTo>
                  <a:lnTo>
                    <a:pt x="38100" y="286270"/>
                  </a:lnTo>
                  <a:lnTo>
                    <a:pt x="69850" y="222770"/>
                  </a:lnTo>
                  <a:lnTo>
                    <a:pt x="28194" y="222770"/>
                  </a:lnTo>
                  <a:lnTo>
                    <a:pt x="28194" y="210070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70"/>
                  </a:lnTo>
                  <a:lnTo>
                    <a:pt x="48005" y="222770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70"/>
                  </a:moveTo>
                  <a:lnTo>
                    <a:pt x="48005" y="210070"/>
                  </a:lnTo>
                  <a:lnTo>
                    <a:pt x="48005" y="222770"/>
                  </a:lnTo>
                  <a:lnTo>
                    <a:pt x="69850" y="222770"/>
                  </a:lnTo>
                  <a:lnTo>
                    <a:pt x="76200" y="210070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9EE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8545" y="5481066"/>
              <a:ext cx="76200" cy="16200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8545" y="5292090"/>
              <a:ext cx="76200" cy="16205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178545" y="5014722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7"/>
                  </a:moveTo>
                  <a:lnTo>
                    <a:pt x="0" y="210057"/>
                  </a:lnTo>
                  <a:lnTo>
                    <a:pt x="38100" y="286257"/>
                  </a:lnTo>
                  <a:lnTo>
                    <a:pt x="69850" y="222757"/>
                  </a:lnTo>
                  <a:lnTo>
                    <a:pt x="28194" y="222757"/>
                  </a:lnTo>
                  <a:lnTo>
                    <a:pt x="28194" y="210057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7"/>
                  </a:lnTo>
                  <a:lnTo>
                    <a:pt x="48005" y="222757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7"/>
                  </a:moveTo>
                  <a:lnTo>
                    <a:pt x="48005" y="210057"/>
                  </a:lnTo>
                  <a:lnTo>
                    <a:pt x="48005" y="222757"/>
                  </a:lnTo>
                  <a:lnTo>
                    <a:pt x="69850" y="222757"/>
                  </a:lnTo>
                  <a:lnTo>
                    <a:pt x="76200" y="210057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9E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78545" y="4729734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8"/>
                  </a:moveTo>
                  <a:lnTo>
                    <a:pt x="0" y="210058"/>
                  </a:lnTo>
                  <a:lnTo>
                    <a:pt x="38100" y="286258"/>
                  </a:lnTo>
                  <a:lnTo>
                    <a:pt x="69850" y="222758"/>
                  </a:lnTo>
                  <a:lnTo>
                    <a:pt x="28194" y="222758"/>
                  </a:lnTo>
                  <a:lnTo>
                    <a:pt x="28194" y="210058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8"/>
                  </a:lnTo>
                  <a:lnTo>
                    <a:pt x="48005" y="222758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8"/>
                  </a:moveTo>
                  <a:lnTo>
                    <a:pt x="48005" y="210058"/>
                  </a:lnTo>
                  <a:lnTo>
                    <a:pt x="48005" y="222758"/>
                  </a:lnTo>
                  <a:lnTo>
                    <a:pt x="69850" y="222758"/>
                  </a:lnTo>
                  <a:lnTo>
                    <a:pt x="76200" y="210058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9FF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178545" y="4447794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7"/>
                  </a:moveTo>
                  <a:lnTo>
                    <a:pt x="0" y="210057"/>
                  </a:lnTo>
                  <a:lnTo>
                    <a:pt x="38100" y="286257"/>
                  </a:lnTo>
                  <a:lnTo>
                    <a:pt x="69850" y="222757"/>
                  </a:lnTo>
                  <a:lnTo>
                    <a:pt x="28194" y="222757"/>
                  </a:lnTo>
                  <a:lnTo>
                    <a:pt x="28194" y="210057"/>
                  </a:lnTo>
                  <a:close/>
                </a:path>
                <a:path w="76200" h="286385">
                  <a:moveTo>
                    <a:pt x="48005" y="63499"/>
                  </a:moveTo>
                  <a:lnTo>
                    <a:pt x="28194" y="63499"/>
                  </a:lnTo>
                  <a:lnTo>
                    <a:pt x="28194" y="222757"/>
                  </a:lnTo>
                  <a:lnTo>
                    <a:pt x="48005" y="222757"/>
                  </a:lnTo>
                  <a:lnTo>
                    <a:pt x="48005" y="63499"/>
                  </a:lnTo>
                  <a:close/>
                </a:path>
                <a:path w="76200" h="286385">
                  <a:moveTo>
                    <a:pt x="76200" y="210057"/>
                  </a:moveTo>
                  <a:lnTo>
                    <a:pt x="48005" y="210057"/>
                  </a:lnTo>
                  <a:lnTo>
                    <a:pt x="48005" y="222757"/>
                  </a:lnTo>
                  <a:lnTo>
                    <a:pt x="69850" y="222757"/>
                  </a:lnTo>
                  <a:lnTo>
                    <a:pt x="76200" y="210057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199"/>
                  </a:lnTo>
                  <a:lnTo>
                    <a:pt x="28194" y="76199"/>
                  </a:lnTo>
                  <a:lnTo>
                    <a:pt x="28194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499"/>
                  </a:moveTo>
                  <a:lnTo>
                    <a:pt x="48005" y="63499"/>
                  </a:lnTo>
                  <a:lnTo>
                    <a:pt x="48005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79E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78545" y="4103370"/>
              <a:ext cx="76200" cy="16205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8545" y="4292346"/>
              <a:ext cx="76200" cy="16205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178545" y="3541014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8"/>
                  </a:moveTo>
                  <a:lnTo>
                    <a:pt x="0" y="210058"/>
                  </a:lnTo>
                  <a:lnTo>
                    <a:pt x="38100" y="286258"/>
                  </a:lnTo>
                  <a:lnTo>
                    <a:pt x="69850" y="222758"/>
                  </a:lnTo>
                  <a:lnTo>
                    <a:pt x="28194" y="222758"/>
                  </a:lnTo>
                  <a:lnTo>
                    <a:pt x="28194" y="210058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8"/>
                  </a:lnTo>
                  <a:lnTo>
                    <a:pt x="48005" y="222758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8"/>
                  </a:moveTo>
                  <a:lnTo>
                    <a:pt x="48005" y="210058"/>
                  </a:lnTo>
                  <a:lnTo>
                    <a:pt x="48005" y="222758"/>
                  </a:lnTo>
                  <a:lnTo>
                    <a:pt x="69850" y="222758"/>
                  </a:lnTo>
                  <a:lnTo>
                    <a:pt x="76200" y="210058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9FF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178545" y="3826002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8"/>
                  </a:moveTo>
                  <a:lnTo>
                    <a:pt x="0" y="210058"/>
                  </a:lnTo>
                  <a:lnTo>
                    <a:pt x="38100" y="286258"/>
                  </a:lnTo>
                  <a:lnTo>
                    <a:pt x="69850" y="222758"/>
                  </a:lnTo>
                  <a:lnTo>
                    <a:pt x="28194" y="222758"/>
                  </a:lnTo>
                  <a:lnTo>
                    <a:pt x="28194" y="210058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8"/>
                  </a:lnTo>
                  <a:lnTo>
                    <a:pt x="48005" y="222758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8"/>
                  </a:moveTo>
                  <a:lnTo>
                    <a:pt x="48005" y="210058"/>
                  </a:lnTo>
                  <a:lnTo>
                    <a:pt x="48005" y="222758"/>
                  </a:lnTo>
                  <a:lnTo>
                    <a:pt x="69850" y="222758"/>
                  </a:lnTo>
                  <a:lnTo>
                    <a:pt x="76200" y="210058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AE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3166872" y="5739384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799"/>
                </a:lnTo>
                <a:lnTo>
                  <a:pt x="457200" y="304799"/>
                </a:lnTo>
                <a:lnTo>
                  <a:pt x="609600" y="152399"/>
                </a:lnTo>
                <a:lnTo>
                  <a:pt x="4572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307460" y="5727293"/>
            <a:ext cx="2514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SB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33882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Register</a:t>
            </a:r>
            <a:r>
              <a:rPr spc="-210" dirty="0"/>
              <a:t> </a:t>
            </a:r>
            <a:r>
              <a:rPr spc="-20" dirty="0"/>
              <a:t>retten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956046" y="5172112"/>
            <a:ext cx="2806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0"/>
              </a:lnSpc>
            </a:pPr>
            <a:r>
              <a:rPr sz="1000" spc="-20" dirty="0">
                <a:latin typeface="Consolas"/>
                <a:cs typeface="Consolas"/>
              </a:rPr>
              <a:t>NULL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81271" y="5297423"/>
            <a:ext cx="4029710" cy="178435"/>
          </a:xfrm>
          <a:prstGeom prst="rect">
            <a:avLst/>
          </a:prstGeom>
          <a:solidFill>
            <a:srgbClr val="9FF1CD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80"/>
              </a:lnSpc>
            </a:pPr>
            <a:r>
              <a:rPr sz="1000" spc="-20" dirty="0">
                <a:latin typeface="Consolas"/>
                <a:cs typeface="Consolas"/>
              </a:rPr>
              <a:t>NULL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81271" y="5010911"/>
            <a:ext cx="4029710" cy="287020"/>
          </a:xfrm>
          <a:prstGeom prst="rect">
            <a:avLst/>
          </a:prstGeom>
          <a:solidFill>
            <a:srgbClr val="79EEC2"/>
          </a:solidFill>
        </p:spPr>
        <p:txBody>
          <a:bodyPr vert="horz" wrap="square" lIns="0" tIns="495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90"/>
              </a:spcBef>
            </a:pPr>
            <a:r>
              <a:rPr sz="1000" b="0" dirty="0">
                <a:latin typeface="Calibri Light"/>
                <a:cs typeface="Calibri Light"/>
              </a:rPr>
              <a:t>Gerettete</a:t>
            </a:r>
            <a:r>
              <a:rPr sz="1000" b="0" spc="-4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Register,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die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in</a:t>
            </a:r>
            <a:r>
              <a:rPr sz="1000" b="0" spc="-1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r>
              <a:rPr sz="1000" spc="-340" dirty="0">
                <a:latin typeface="Consolas"/>
                <a:cs typeface="Consolas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verwendet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wurden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081271" y="4437888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79EE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596382" y="4475734"/>
            <a:ext cx="1012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Parameter</a:t>
            </a:r>
            <a:r>
              <a:rPr sz="1000" b="0" spc="-1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spc="-25" dirty="0">
                <a:latin typeface="Consolas"/>
                <a:cs typeface="Consolas"/>
              </a:rPr>
              <a:t>f()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081271" y="4104132"/>
            <a:ext cx="4029710" cy="152400"/>
          </a:xfrm>
          <a:custGeom>
            <a:avLst/>
            <a:gdLst/>
            <a:ahLst/>
            <a:cxnLst/>
            <a:rect l="l" t="t" r="r" b="b"/>
            <a:pathLst>
              <a:path w="4029709" h="152400">
                <a:moveTo>
                  <a:pt x="4029455" y="0"/>
                </a:moveTo>
                <a:lnTo>
                  <a:pt x="0" y="0"/>
                </a:lnTo>
                <a:lnTo>
                  <a:pt x="0" y="152400"/>
                </a:lnTo>
                <a:lnTo>
                  <a:pt x="4029455" y="152400"/>
                </a:lnTo>
                <a:lnTo>
                  <a:pt x="4029455" y="0"/>
                </a:lnTo>
                <a:close/>
              </a:path>
            </a:pathLst>
          </a:custGeom>
          <a:solidFill>
            <a:srgbClr val="9FF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280914" y="4074922"/>
            <a:ext cx="164401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Rahmenzeiger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(FP)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909186" y="4168140"/>
            <a:ext cx="4201795" cy="1110615"/>
            <a:chOff x="3909186" y="4168140"/>
            <a:chExt cx="4201795" cy="1110615"/>
          </a:xfrm>
        </p:grpSpPr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09186" y="4168140"/>
              <a:ext cx="177926" cy="111036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081271" y="4283964"/>
              <a:ext cx="4029710" cy="154305"/>
            </a:xfrm>
            <a:custGeom>
              <a:avLst/>
              <a:gdLst/>
              <a:ahLst/>
              <a:cxnLst/>
              <a:rect l="l" t="t" r="r" b="b"/>
              <a:pathLst>
                <a:path w="4029709" h="154304">
                  <a:moveTo>
                    <a:pt x="4029455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4029455" y="153924"/>
                  </a:lnTo>
                  <a:lnTo>
                    <a:pt x="4029455" y="0"/>
                  </a:lnTo>
                  <a:close/>
                </a:path>
              </a:pathLst>
            </a:custGeom>
            <a:solidFill>
              <a:srgbClr val="9FF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03238" y="4317873"/>
              <a:ext cx="76200" cy="79375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4081271" y="4255389"/>
            <a:ext cx="40297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3940">
              <a:lnSpc>
                <a:spcPct val="100000"/>
              </a:lnSpc>
              <a:spcBef>
                <a:spcPts val="95"/>
              </a:spcBef>
              <a:tabLst>
                <a:tab pos="2636520" algn="l"/>
              </a:tabLst>
            </a:pPr>
            <a:r>
              <a:rPr sz="1000" b="0" spc="-10" dirty="0">
                <a:latin typeface="Calibri Light"/>
                <a:cs typeface="Calibri Light"/>
              </a:rPr>
              <a:t>Rücksprungs-</a:t>
            </a:r>
            <a:r>
              <a:rPr sz="1000" b="0" dirty="0">
                <a:latin typeface="Calibri Light"/>
                <a:cs typeface="Calibri Light"/>
              </a:rPr>
              <a:t>Adresse</a:t>
            </a:r>
            <a:r>
              <a:rPr sz="1000" b="0" spc="1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(</a:t>
            </a:r>
            <a:r>
              <a:rPr sz="1000" spc="-10" dirty="0">
                <a:latin typeface="Consolas"/>
                <a:cs typeface="Consolas"/>
              </a:rPr>
              <a:t>main</a:t>
            </a:r>
            <a:r>
              <a:rPr sz="1000" dirty="0">
                <a:latin typeface="Consolas"/>
                <a:cs typeface="Consolas"/>
              </a:rPr>
              <a:t>	</a:t>
            </a:r>
            <a:r>
              <a:rPr sz="1000" b="0" spc="-10" dirty="0">
                <a:latin typeface="Calibri Light"/>
                <a:cs typeface="Calibri Light"/>
              </a:rPr>
              <a:t>Offset)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081271" y="3531108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1"/>
                </a:lnTo>
                <a:lnTo>
                  <a:pt x="4029455" y="286511"/>
                </a:lnTo>
                <a:lnTo>
                  <a:pt x="4029455" y="0"/>
                </a:lnTo>
                <a:close/>
              </a:path>
            </a:pathLst>
          </a:custGeom>
          <a:solidFill>
            <a:srgbClr val="9FF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443982" y="3568700"/>
            <a:ext cx="13163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Lokale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Variablen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25" dirty="0">
                <a:latin typeface="Consolas"/>
                <a:cs typeface="Consolas"/>
              </a:rPr>
              <a:t>f()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081271" y="3817620"/>
            <a:ext cx="4029710" cy="287020"/>
          </a:xfrm>
          <a:prstGeom prst="rect">
            <a:avLst/>
          </a:prstGeom>
          <a:solidFill>
            <a:srgbClr val="7AECE1"/>
          </a:solidFill>
        </p:spPr>
        <p:txBody>
          <a:bodyPr vert="horz" wrap="square" lIns="0" tIns="49530" rIns="0" bIns="0" rtlCol="0">
            <a:spAutoFit/>
          </a:bodyPr>
          <a:lstStyle/>
          <a:p>
            <a:pPr marL="748030">
              <a:lnSpc>
                <a:spcPct val="100000"/>
              </a:lnSpc>
              <a:spcBef>
                <a:spcPts val="390"/>
              </a:spcBef>
            </a:pPr>
            <a:r>
              <a:rPr sz="1000" b="0" dirty="0">
                <a:latin typeface="Calibri Light"/>
                <a:cs typeface="Calibri Light"/>
              </a:rPr>
              <a:t>Gerettete</a:t>
            </a:r>
            <a:r>
              <a:rPr sz="1000" b="0" spc="-4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Register, die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in</a:t>
            </a:r>
            <a:r>
              <a:rPr sz="1000" b="0" spc="-1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f()</a:t>
            </a:r>
            <a:r>
              <a:rPr sz="1000" spc="-330" dirty="0">
                <a:latin typeface="Consolas"/>
                <a:cs typeface="Consolas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verwendet</a:t>
            </a:r>
            <a:r>
              <a:rPr sz="1000" b="0" spc="-1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wurden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294878" y="3495522"/>
            <a:ext cx="223520" cy="236918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400" spc="-50" dirty="0">
                <a:solidFill>
                  <a:srgbClr val="9FF1EA"/>
                </a:solidFill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  <a:spcBef>
                <a:spcPts val="105"/>
              </a:spcBef>
            </a:pPr>
            <a:r>
              <a:rPr sz="1400" spc="-50" dirty="0">
                <a:solidFill>
                  <a:srgbClr val="9FF1EA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400" spc="-50" dirty="0">
                <a:solidFill>
                  <a:srgbClr val="79EEC2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  <a:spcBef>
                <a:spcPts val="150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495"/>
              </a:lnSpc>
            </a:pPr>
            <a:r>
              <a:rPr sz="1400" spc="-50" dirty="0">
                <a:solidFill>
                  <a:srgbClr val="9FF3AE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90"/>
              </a:lnSpc>
            </a:pPr>
            <a:r>
              <a:rPr sz="1400" spc="-25" dirty="0">
                <a:solidFill>
                  <a:srgbClr val="79EE8F"/>
                </a:solidFill>
                <a:latin typeface="Cambria Math"/>
                <a:cs typeface="Cambria Math"/>
              </a:rPr>
              <a:t>10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574026" y="4753736"/>
            <a:ext cx="347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5,</a:t>
            </a:r>
            <a:r>
              <a:rPr sz="1200" spc="-15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50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574026" y="4448682"/>
            <a:ext cx="347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5,</a:t>
            </a:r>
            <a:r>
              <a:rPr sz="1200" spc="-15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50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451090" y="4057650"/>
            <a:ext cx="599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BP</a:t>
            </a:r>
            <a:r>
              <a:rPr sz="1200" spc="-10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+</a:t>
            </a:r>
            <a:r>
              <a:rPr sz="1200" spc="-10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25" dirty="0">
                <a:solidFill>
                  <a:srgbClr val="FF3300"/>
                </a:solidFill>
                <a:latin typeface="Consolas"/>
                <a:cs typeface="Consolas"/>
              </a:rPr>
              <a:t>14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643114" y="3546729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3300"/>
                </a:solidFill>
                <a:latin typeface="Consolas"/>
                <a:cs typeface="Consolas"/>
              </a:rPr>
              <a:t>15</a:t>
            </a:r>
            <a:endParaRPr sz="120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632129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1271" y="4256532"/>
            <a:ext cx="4029710" cy="27940"/>
          </a:xfrm>
          <a:custGeom>
            <a:avLst/>
            <a:gdLst/>
            <a:ahLst/>
            <a:cxnLst/>
            <a:rect l="l" t="t" r="r" b="b"/>
            <a:pathLst>
              <a:path w="4029709" h="27939">
                <a:moveTo>
                  <a:pt x="0" y="27432"/>
                </a:moveTo>
                <a:lnTo>
                  <a:pt x="4029455" y="27432"/>
                </a:lnTo>
                <a:lnTo>
                  <a:pt x="4029455" y="0"/>
                </a:lnTo>
                <a:lnTo>
                  <a:pt x="0" y="0"/>
                </a:lnTo>
                <a:lnTo>
                  <a:pt x="0" y="27432"/>
                </a:lnTo>
                <a:close/>
              </a:path>
            </a:pathLst>
          </a:custGeom>
          <a:solidFill>
            <a:srgbClr val="DEF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47672" y="106679"/>
            <a:ext cx="8879205" cy="3138170"/>
            <a:chOff x="1947672" y="106679"/>
            <a:chExt cx="8879205" cy="3138170"/>
          </a:xfrm>
        </p:grpSpPr>
        <p:sp>
          <p:nvSpPr>
            <p:cNvPr id="4" name="object 4"/>
            <p:cNvSpPr/>
            <p:nvPr/>
          </p:nvSpPr>
          <p:spPr>
            <a:xfrm>
              <a:off x="4081272" y="1696212"/>
              <a:ext cx="4029710" cy="1548765"/>
            </a:xfrm>
            <a:custGeom>
              <a:avLst/>
              <a:gdLst/>
              <a:ahLst/>
              <a:cxnLst/>
              <a:rect l="l" t="t" r="r" b="b"/>
              <a:pathLst>
                <a:path w="4029709" h="1548764">
                  <a:moveTo>
                    <a:pt x="0" y="1548383"/>
                  </a:moveTo>
                  <a:lnTo>
                    <a:pt x="4029455" y="1548383"/>
                  </a:lnTo>
                  <a:lnTo>
                    <a:pt x="4029455" y="0"/>
                  </a:lnTo>
                  <a:lnTo>
                    <a:pt x="0" y="0"/>
                  </a:lnTo>
                  <a:lnTo>
                    <a:pt x="0" y="1548383"/>
                  </a:lnTo>
                  <a:close/>
                </a:path>
              </a:pathLst>
            </a:custGeom>
            <a:solidFill>
              <a:srgbClr val="DEF9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7672" y="106679"/>
              <a:ext cx="8878824" cy="23820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7672" y="236219"/>
              <a:ext cx="8878824" cy="1621536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4081271" y="4724400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9FF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38826" y="4762246"/>
            <a:ext cx="15265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Lokale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Variablen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81271" y="5631179"/>
            <a:ext cx="4029710" cy="285115"/>
          </a:xfrm>
          <a:prstGeom prst="rect">
            <a:avLst/>
          </a:prstGeom>
          <a:solidFill>
            <a:srgbClr val="79EE8F"/>
          </a:solidFill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500" spc="-10" dirty="0">
                <a:latin typeface="Consolas"/>
                <a:cs typeface="Consolas"/>
              </a:rPr>
              <a:t>*envp</a:t>
            </a:r>
            <a:endParaRPr sz="500">
              <a:latin typeface="Consolas"/>
              <a:cs typeface="Consolas"/>
            </a:endParaRPr>
          </a:p>
          <a:p>
            <a:pPr marL="1926589" marR="1915795" indent="-3810" algn="ctr">
              <a:lnSpc>
                <a:spcPct val="100000"/>
              </a:lnSpc>
            </a:pPr>
            <a:r>
              <a:rPr sz="500" spc="-10" dirty="0">
                <a:latin typeface="Consolas"/>
                <a:cs typeface="Consolas"/>
              </a:rPr>
              <a:t>*argv arg</a:t>
            </a:r>
            <a:r>
              <a:rPr sz="500" spc="-204" dirty="0">
                <a:latin typeface="Consolas"/>
                <a:cs typeface="Consolas"/>
              </a:rPr>
              <a:t> </a:t>
            </a:r>
            <a:r>
              <a:rPr sz="500" spc="-50" dirty="0">
                <a:latin typeface="Consolas"/>
                <a:cs typeface="Consolas"/>
              </a:rPr>
              <a:t>c</a:t>
            </a:r>
            <a:endParaRPr sz="5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1271" y="5475732"/>
            <a:ext cx="4029710" cy="155575"/>
          </a:xfrm>
          <a:prstGeom prst="rect">
            <a:avLst/>
          </a:prstGeom>
          <a:solidFill>
            <a:srgbClr val="9FF3AE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080"/>
              </a:lnSpc>
            </a:pPr>
            <a:r>
              <a:rPr sz="1000" b="0" spc="-10" dirty="0">
                <a:latin typeface="Calibri Light"/>
                <a:cs typeface="Calibri Light"/>
              </a:rPr>
              <a:t>Return-</a:t>
            </a:r>
            <a:r>
              <a:rPr sz="1000" b="0" dirty="0">
                <a:latin typeface="Calibri Light"/>
                <a:cs typeface="Calibri Light"/>
              </a:rPr>
              <a:t>Adresse</a:t>
            </a:r>
            <a:r>
              <a:rPr sz="1000" b="0" spc="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66872" y="3028188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800"/>
                </a:lnTo>
                <a:lnTo>
                  <a:pt x="457200" y="304800"/>
                </a:lnTo>
                <a:lnTo>
                  <a:pt x="609600" y="152400"/>
                </a:lnTo>
                <a:lnTo>
                  <a:pt x="457200" y="0"/>
                </a:lnTo>
                <a:close/>
              </a:path>
            </a:pathLst>
          </a:custGeom>
          <a:solidFill>
            <a:srgbClr val="EEB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10509" y="3016377"/>
            <a:ext cx="245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latin typeface="Calibri Light"/>
                <a:cs typeface="Calibri Light"/>
              </a:rPr>
              <a:t>SP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66872" y="386791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800"/>
                </a:lnTo>
                <a:lnTo>
                  <a:pt x="457200" y="304800"/>
                </a:lnTo>
                <a:lnTo>
                  <a:pt x="609600" y="152400"/>
                </a:lnTo>
                <a:lnTo>
                  <a:pt x="457200" y="0"/>
                </a:lnTo>
                <a:close/>
              </a:path>
            </a:pathLst>
          </a:custGeom>
          <a:solidFill>
            <a:srgbClr val="7DEA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10509" y="3856735"/>
            <a:ext cx="247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latin typeface="Calibri Light"/>
                <a:cs typeface="Calibri Light"/>
              </a:rPr>
              <a:t>FP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178545" y="3259073"/>
            <a:ext cx="76200" cy="2659380"/>
            <a:chOff x="8178545" y="3259073"/>
            <a:chExt cx="76200" cy="2659380"/>
          </a:xfrm>
        </p:grpSpPr>
        <p:sp>
          <p:nvSpPr>
            <p:cNvPr id="16" name="object 16"/>
            <p:cNvSpPr/>
            <p:nvPr/>
          </p:nvSpPr>
          <p:spPr>
            <a:xfrm>
              <a:off x="8178545" y="5631941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70"/>
                  </a:moveTo>
                  <a:lnTo>
                    <a:pt x="0" y="210070"/>
                  </a:lnTo>
                  <a:lnTo>
                    <a:pt x="38100" y="286270"/>
                  </a:lnTo>
                  <a:lnTo>
                    <a:pt x="69850" y="222770"/>
                  </a:lnTo>
                  <a:lnTo>
                    <a:pt x="28194" y="222770"/>
                  </a:lnTo>
                  <a:lnTo>
                    <a:pt x="28194" y="210070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70"/>
                  </a:lnTo>
                  <a:lnTo>
                    <a:pt x="48005" y="222770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70"/>
                  </a:moveTo>
                  <a:lnTo>
                    <a:pt x="48005" y="210070"/>
                  </a:lnTo>
                  <a:lnTo>
                    <a:pt x="48005" y="222770"/>
                  </a:lnTo>
                  <a:lnTo>
                    <a:pt x="69850" y="222770"/>
                  </a:lnTo>
                  <a:lnTo>
                    <a:pt x="76200" y="210070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9EE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8545" y="5481066"/>
              <a:ext cx="76200" cy="16200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8545" y="5292089"/>
              <a:ext cx="76200" cy="16205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178545" y="5014722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7"/>
                  </a:moveTo>
                  <a:lnTo>
                    <a:pt x="0" y="210057"/>
                  </a:lnTo>
                  <a:lnTo>
                    <a:pt x="38100" y="286257"/>
                  </a:lnTo>
                  <a:lnTo>
                    <a:pt x="69850" y="222757"/>
                  </a:lnTo>
                  <a:lnTo>
                    <a:pt x="28194" y="222757"/>
                  </a:lnTo>
                  <a:lnTo>
                    <a:pt x="28194" y="210057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7"/>
                  </a:lnTo>
                  <a:lnTo>
                    <a:pt x="48005" y="222757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7"/>
                  </a:moveTo>
                  <a:lnTo>
                    <a:pt x="48005" y="210057"/>
                  </a:lnTo>
                  <a:lnTo>
                    <a:pt x="48005" y="222757"/>
                  </a:lnTo>
                  <a:lnTo>
                    <a:pt x="69850" y="222757"/>
                  </a:lnTo>
                  <a:lnTo>
                    <a:pt x="76200" y="210057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9E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78545" y="4729733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8"/>
                  </a:moveTo>
                  <a:lnTo>
                    <a:pt x="0" y="210058"/>
                  </a:lnTo>
                  <a:lnTo>
                    <a:pt x="38100" y="286258"/>
                  </a:lnTo>
                  <a:lnTo>
                    <a:pt x="69850" y="222758"/>
                  </a:lnTo>
                  <a:lnTo>
                    <a:pt x="28194" y="222758"/>
                  </a:lnTo>
                  <a:lnTo>
                    <a:pt x="28194" y="210058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8"/>
                  </a:lnTo>
                  <a:lnTo>
                    <a:pt x="48005" y="222758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8"/>
                  </a:moveTo>
                  <a:lnTo>
                    <a:pt x="48005" y="210058"/>
                  </a:lnTo>
                  <a:lnTo>
                    <a:pt x="48005" y="222758"/>
                  </a:lnTo>
                  <a:lnTo>
                    <a:pt x="69850" y="222758"/>
                  </a:lnTo>
                  <a:lnTo>
                    <a:pt x="76200" y="210058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9FF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178545" y="4447793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7"/>
                  </a:moveTo>
                  <a:lnTo>
                    <a:pt x="0" y="210057"/>
                  </a:lnTo>
                  <a:lnTo>
                    <a:pt x="38100" y="286257"/>
                  </a:lnTo>
                  <a:lnTo>
                    <a:pt x="69850" y="222757"/>
                  </a:lnTo>
                  <a:lnTo>
                    <a:pt x="28194" y="222757"/>
                  </a:lnTo>
                  <a:lnTo>
                    <a:pt x="28194" y="210057"/>
                  </a:lnTo>
                  <a:close/>
                </a:path>
                <a:path w="76200" h="286385">
                  <a:moveTo>
                    <a:pt x="48005" y="63499"/>
                  </a:moveTo>
                  <a:lnTo>
                    <a:pt x="28194" y="63499"/>
                  </a:lnTo>
                  <a:lnTo>
                    <a:pt x="28194" y="222757"/>
                  </a:lnTo>
                  <a:lnTo>
                    <a:pt x="48005" y="222757"/>
                  </a:lnTo>
                  <a:lnTo>
                    <a:pt x="48005" y="63499"/>
                  </a:lnTo>
                  <a:close/>
                </a:path>
                <a:path w="76200" h="286385">
                  <a:moveTo>
                    <a:pt x="76200" y="210057"/>
                  </a:moveTo>
                  <a:lnTo>
                    <a:pt x="48005" y="210057"/>
                  </a:lnTo>
                  <a:lnTo>
                    <a:pt x="48005" y="222757"/>
                  </a:lnTo>
                  <a:lnTo>
                    <a:pt x="69850" y="222757"/>
                  </a:lnTo>
                  <a:lnTo>
                    <a:pt x="76200" y="210057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199"/>
                  </a:lnTo>
                  <a:lnTo>
                    <a:pt x="28194" y="76199"/>
                  </a:lnTo>
                  <a:lnTo>
                    <a:pt x="28194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499"/>
                  </a:moveTo>
                  <a:lnTo>
                    <a:pt x="48005" y="63499"/>
                  </a:lnTo>
                  <a:lnTo>
                    <a:pt x="48005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79E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78545" y="4103369"/>
              <a:ext cx="76200" cy="16205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8545" y="4292345"/>
              <a:ext cx="76200" cy="16205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178545" y="3541013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8"/>
                  </a:moveTo>
                  <a:lnTo>
                    <a:pt x="0" y="210058"/>
                  </a:lnTo>
                  <a:lnTo>
                    <a:pt x="38100" y="286258"/>
                  </a:lnTo>
                  <a:lnTo>
                    <a:pt x="69850" y="222758"/>
                  </a:lnTo>
                  <a:lnTo>
                    <a:pt x="28194" y="222758"/>
                  </a:lnTo>
                  <a:lnTo>
                    <a:pt x="28194" y="210058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8"/>
                  </a:lnTo>
                  <a:lnTo>
                    <a:pt x="48005" y="222758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8"/>
                  </a:moveTo>
                  <a:lnTo>
                    <a:pt x="48005" y="210058"/>
                  </a:lnTo>
                  <a:lnTo>
                    <a:pt x="48005" y="222758"/>
                  </a:lnTo>
                  <a:lnTo>
                    <a:pt x="69850" y="222758"/>
                  </a:lnTo>
                  <a:lnTo>
                    <a:pt x="76200" y="210058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9FF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178546" y="3259073"/>
              <a:ext cx="76200" cy="853440"/>
            </a:xfrm>
            <a:custGeom>
              <a:avLst/>
              <a:gdLst/>
              <a:ahLst/>
              <a:cxnLst/>
              <a:rect l="l" t="t" r="r" b="b"/>
              <a:pathLst>
                <a:path w="76200" h="853439">
                  <a:moveTo>
                    <a:pt x="76200" y="643128"/>
                  </a:moveTo>
                  <a:lnTo>
                    <a:pt x="69850" y="630428"/>
                  </a:lnTo>
                  <a:lnTo>
                    <a:pt x="38100" y="566928"/>
                  </a:lnTo>
                  <a:lnTo>
                    <a:pt x="0" y="643128"/>
                  </a:lnTo>
                  <a:lnTo>
                    <a:pt x="28194" y="643128"/>
                  </a:lnTo>
                  <a:lnTo>
                    <a:pt x="28194" y="776986"/>
                  </a:lnTo>
                  <a:lnTo>
                    <a:pt x="0" y="776986"/>
                  </a:lnTo>
                  <a:lnTo>
                    <a:pt x="38100" y="853186"/>
                  </a:lnTo>
                  <a:lnTo>
                    <a:pt x="69850" y="789686"/>
                  </a:lnTo>
                  <a:lnTo>
                    <a:pt x="76200" y="776986"/>
                  </a:lnTo>
                  <a:lnTo>
                    <a:pt x="48006" y="776986"/>
                  </a:lnTo>
                  <a:lnTo>
                    <a:pt x="48006" y="643128"/>
                  </a:lnTo>
                  <a:lnTo>
                    <a:pt x="76200" y="643128"/>
                  </a:lnTo>
                  <a:close/>
                </a:path>
                <a:path w="76200" h="853439">
                  <a:moveTo>
                    <a:pt x="76200" y="76200"/>
                  </a:move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28194" y="76200"/>
                  </a:lnTo>
                  <a:lnTo>
                    <a:pt x="28194" y="210058"/>
                  </a:lnTo>
                  <a:lnTo>
                    <a:pt x="0" y="210058"/>
                  </a:lnTo>
                  <a:lnTo>
                    <a:pt x="38100" y="286270"/>
                  </a:lnTo>
                  <a:lnTo>
                    <a:pt x="69850" y="222758"/>
                  </a:lnTo>
                  <a:lnTo>
                    <a:pt x="76200" y="210058"/>
                  </a:lnTo>
                  <a:lnTo>
                    <a:pt x="48006" y="210058"/>
                  </a:lnTo>
                  <a:lnTo>
                    <a:pt x="48006" y="76200"/>
                  </a:lnTo>
                  <a:lnTo>
                    <a:pt x="76200" y="76200"/>
                  </a:lnTo>
                  <a:close/>
                </a:path>
              </a:pathLst>
            </a:custGeom>
            <a:solidFill>
              <a:srgbClr val="7AE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3166872" y="5739384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799"/>
                </a:lnTo>
                <a:lnTo>
                  <a:pt x="457200" y="304799"/>
                </a:lnTo>
                <a:lnTo>
                  <a:pt x="609600" y="152399"/>
                </a:lnTo>
                <a:lnTo>
                  <a:pt x="4572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307460" y="5727293"/>
            <a:ext cx="2514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SB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Parameter</a:t>
            </a:r>
            <a:r>
              <a:rPr spc="-70" dirty="0"/>
              <a:t> </a:t>
            </a:r>
            <a:r>
              <a:rPr dirty="0"/>
              <a:t>auf</a:t>
            </a:r>
            <a:r>
              <a:rPr spc="-90" dirty="0"/>
              <a:t> </a:t>
            </a:r>
            <a:r>
              <a:rPr dirty="0"/>
              <a:t>den</a:t>
            </a:r>
            <a:r>
              <a:rPr spc="-65" dirty="0"/>
              <a:t> </a:t>
            </a:r>
            <a:r>
              <a:rPr dirty="0"/>
              <a:t>Stapel</a:t>
            </a:r>
            <a:r>
              <a:rPr spc="-65" dirty="0"/>
              <a:t> </a:t>
            </a:r>
            <a:r>
              <a:rPr spc="-10" dirty="0"/>
              <a:t>legen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956046" y="5172112"/>
            <a:ext cx="2806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0"/>
              </a:lnSpc>
            </a:pPr>
            <a:r>
              <a:rPr sz="1000" spc="-20" dirty="0">
                <a:latin typeface="Consolas"/>
                <a:cs typeface="Consolas"/>
              </a:rPr>
              <a:t>NULL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81271" y="5297423"/>
            <a:ext cx="4029710" cy="178435"/>
          </a:xfrm>
          <a:prstGeom prst="rect">
            <a:avLst/>
          </a:prstGeom>
          <a:solidFill>
            <a:srgbClr val="9FF1CD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80"/>
              </a:lnSpc>
            </a:pPr>
            <a:r>
              <a:rPr sz="1000" spc="-20" dirty="0">
                <a:latin typeface="Consolas"/>
                <a:cs typeface="Consolas"/>
              </a:rPr>
              <a:t>NULL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81271" y="5010911"/>
            <a:ext cx="4029710" cy="287020"/>
          </a:xfrm>
          <a:prstGeom prst="rect">
            <a:avLst/>
          </a:prstGeom>
          <a:solidFill>
            <a:srgbClr val="79EEC2"/>
          </a:solidFill>
        </p:spPr>
        <p:txBody>
          <a:bodyPr vert="horz" wrap="square" lIns="0" tIns="495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90"/>
              </a:spcBef>
            </a:pPr>
            <a:r>
              <a:rPr sz="1000" b="0" dirty="0">
                <a:latin typeface="Calibri Light"/>
                <a:cs typeface="Calibri Light"/>
              </a:rPr>
              <a:t>Gerettete</a:t>
            </a:r>
            <a:r>
              <a:rPr sz="1000" b="0" spc="-4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Register,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die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in</a:t>
            </a:r>
            <a:r>
              <a:rPr sz="1000" b="0" spc="-1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r>
              <a:rPr sz="1000" spc="-340" dirty="0">
                <a:latin typeface="Consolas"/>
                <a:cs typeface="Consolas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verwendet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wurden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081271" y="4437888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79EE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596382" y="4475734"/>
            <a:ext cx="1012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Parameter</a:t>
            </a:r>
            <a:r>
              <a:rPr sz="1000" b="0" spc="-1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spc="-25" dirty="0">
                <a:latin typeface="Consolas"/>
                <a:cs typeface="Consolas"/>
              </a:rPr>
              <a:t>f()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081271" y="4104132"/>
            <a:ext cx="4029710" cy="152400"/>
          </a:xfrm>
          <a:custGeom>
            <a:avLst/>
            <a:gdLst/>
            <a:ahLst/>
            <a:cxnLst/>
            <a:rect l="l" t="t" r="r" b="b"/>
            <a:pathLst>
              <a:path w="4029709" h="152400">
                <a:moveTo>
                  <a:pt x="4029455" y="0"/>
                </a:moveTo>
                <a:lnTo>
                  <a:pt x="0" y="0"/>
                </a:lnTo>
                <a:lnTo>
                  <a:pt x="0" y="152400"/>
                </a:lnTo>
                <a:lnTo>
                  <a:pt x="4029455" y="152400"/>
                </a:lnTo>
                <a:lnTo>
                  <a:pt x="4029455" y="0"/>
                </a:lnTo>
                <a:close/>
              </a:path>
            </a:pathLst>
          </a:custGeom>
          <a:solidFill>
            <a:srgbClr val="9FF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280914" y="4074922"/>
            <a:ext cx="164401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Rahmenzeiger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(FP)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909186" y="4168140"/>
            <a:ext cx="4201795" cy="1110615"/>
            <a:chOff x="3909186" y="4168140"/>
            <a:chExt cx="4201795" cy="1110615"/>
          </a:xfrm>
        </p:grpSpPr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09186" y="4168140"/>
              <a:ext cx="177926" cy="111036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081271" y="4283964"/>
              <a:ext cx="4029710" cy="154305"/>
            </a:xfrm>
            <a:custGeom>
              <a:avLst/>
              <a:gdLst/>
              <a:ahLst/>
              <a:cxnLst/>
              <a:rect l="l" t="t" r="r" b="b"/>
              <a:pathLst>
                <a:path w="4029709" h="154304">
                  <a:moveTo>
                    <a:pt x="4029455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4029455" y="153924"/>
                  </a:lnTo>
                  <a:lnTo>
                    <a:pt x="4029455" y="0"/>
                  </a:lnTo>
                  <a:close/>
                </a:path>
              </a:pathLst>
            </a:custGeom>
            <a:solidFill>
              <a:srgbClr val="9FF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03238" y="4317873"/>
              <a:ext cx="76200" cy="79375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4081271" y="4255389"/>
            <a:ext cx="40297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3940">
              <a:lnSpc>
                <a:spcPct val="100000"/>
              </a:lnSpc>
              <a:spcBef>
                <a:spcPts val="95"/>
              </a:spcBef>
              <a:tabLst>
                <a:tab pos="2636520" algn="l"/>
              </a:tabLst>
            </a:pPr>
            <a:r>
              <a:rPr sz="1000" b="0" spc="-10" dirty="0">
                <a:latin typeface="Calibri Light"/>
                <a:cs typeface="Calibri Light"/>
              </a:rPr>
              <a:t>Rücksprungs-</a:t>
            </a:r>
            <a:r>
              <a:rPr sz="1000" b="0" dirty="0">
                <a:latin typeface="Calibri Light"/>
                <a:cs typeface="Calibri Light"/>
              </a:rPr>
              <a:t>Adresse</a:t>
            </a:r>
            <a:r>
              <a:rPr sz="1000" b="0" spc="1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(</a:t>
            </a:r>
            <a:r>
              <a:rPr sz="1000" spc="-10" dirty="0">
                <a:latin typeface="Consolas"/>
                <a:cs typeface="Consolas"/>
              </a:rPr>
              <a:t>main</a:t>
            </a:r>
            <a:r>
              <a:rPr sz="1000" dirty="0">
                <a:latin typeface="Consolas"/>
                <a:cs typeface="Consolas"/>
              </a:rPr>
              <a:t>	</a:t>
            </a:r>
            <a:r>
              <a:rPr sz="1000" b="0" spc="-10" dirty="0">
                <a:latin typeface="Calibri Light"/>
                <a:cs typeface="Calibri Light"/>
              </a:rPr>
              <a:t>Offset)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081271" y="3531108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1"/>
                </a:lnTo>
                <a:lnTo>
                  <a:pt x="4029455" y="286511"/>
                </a:lnTo>
                <a:lnTo>
                  <a:pt x="4029455" y="0"/>
                </a:lnTo>
                <a:close/>
              </a:path>
            </a:pathLst>
          </a:custGeom>
          <a:solidFill>
            <a:srgbClr val="9FF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443982" y="3568700"/>
            <a:ext cx="13163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Lokale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Variablen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25" dirty="0">
                <a:latin typeface="Consolas"/>
                <a:cs typeface="Consolas"/>
              </a:rPr>
              <a:t>f()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081271" y="3817620"/>
            <a:ext cx="4029710" cy="287020"/>
          </a:xfrm>
          <a:prstGeom prst="rect">
            <a:avLst/>
          </a:prstGeom>
          <a:solidFill>
            <a:srgbClr val="7AECE1"/>
          </a:solidFill>
        </p:spPr>
        <p:txBody>
          <a:bodyPr vert="horz" wrap="square" lIns="0" tIns="49530" rIns="0" bIns="0" rtlCol="0">
            <a:spAutoFit/>
          </a:bodyPr>
          <a:lstStyle/>
          <a:p>
            <a:pPr marL="748030">
              <a:lnSpc>
                <a:spcPct val="100000"/>
              </a:lnSpc>
              <a:spcBef>
                <a:spcPts val="390"/>
              </a:spcBef>
            </a:pPr>
            <a:r>
              <a:rPr sz="1000" b="0" dirty="0">
                <a:latin typeface="Calibri Light"/>
                <a:cs typeface="Calibri Light"/>
              </a:rPr>
              <a:t>Gerettete</a:t>
            </a:r>
            <a:r>
              <a:rPr sz="1000" b="0" spc="-4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Register, die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in</a:t>
            </a:r>
            <a:r>
              <a:rPr sz="1000" b="0" spc="-1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f()</a:t>
            </a:r>
            <a:r>
              <a:rPr sz="1000" spc="-330" dirty="0">
                <a:latin typeface="Consolas"/>
                <a:cs typeface="Consolas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verwendet</a:t>
            </a:r>
            <a:r>
              <a:rPr sz="1000" b="0" spc="-1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wurden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081271" y="3244595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7A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596382" y="3282188"/>
            <a:ext cx="1012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Parameter</a:t>
            </a:r>
            <a:r>
              <a:rPr sz="1000" b="0" spc="-1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spc="-25" dirty="0">
                <a:latin typeface="Consolas"/>
                <a:cs typeface="Consolas"/>
              </a:rPr>
              <a:t>g()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294878" y="3205073"/>
            <a:ext cx="223520" cy="266001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400" spc="-50" dirty="0">
                <a:solidFill>
                  <a:srgbClr val="9FF1EA"/>
                </a:solidFill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  <a:spcBef>
                <a:spcPts val="110"/>
              </a:spcBef>
            </a:pPr>
            <a:r>
              <a:rPr sz="1400" spc="-50" dirty="0">
                <a:solidFill>
                  <a:srgbClr val="9FF1EA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-50" dirty="0">
                <a:solidFill>
                  <a:srgbClr val="79EEC2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  <a:spcBef>
                <a:spcPts val="145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495"/>
              </a:lnSpc>
            </a:pPr>
            <a:r>
              <a:rPr sz="1400" spc="-50" dirty="0">
                <a:solidFill>
                  <a:srgbClr val="9FF3AE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90"/>
              </a:lnSpc>
            </a:pPr>
            <a:r>
              <a:rPr sz="1400" spc="-25" dirty="0">
                <a:solidFill>
                  <a:srgbClr val="79EE8F"/>
                </a:solidFill>
                <a:latin typeface="Cambria Math"/>
                <a:cs typeface="Cambria Math"/>
              </a:rPr>
              <a:t>10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574026" y="4753736"/>
            <a:ext cx="347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5,</a:t>
            </a:r>
            <a:r>
              <a:rPr sz="1200" spc="-15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50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574026" y="4448682"/>
            <a:ext cx="347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5,</a:t>
            </a:r>
            <a:r>
              <a:rPr sz="1200" spc="-15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50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451090" y="4057650"/>
            <a:ext cx="599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BP</a:t>
            </a:r>
            <a:r>
              <a:rPr sz="1200" spc="-10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+</a:t>
            </a:r>
            <a:r>
              <a:rPr sz="1200" spc="-10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25" dirty="0">
                <a:solidFill>
                  <a:srgbClr val="FF3300"/>
                </a:solidFill>
                <a:latin typeface="Consolas"/>
                <a:cs typeface="Consolas"/>
              </a:rPr>
              <a:t>14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43114" y="3546729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3300"/>
                </a:solidFill>
                <a:latin typeface="Consolas"/>
                <a:cs typeface="Consolas"/>
              </a:rPr>
              <a:t>15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646796" y="3254502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3300"/>
                </a:solidFill>
                <a:latin typeface="Consolas"/>
                <a:cs typeface="Consolas"/>
              </a:rPr>
              <a:t>16</a:t>
            </a:r>
            <a:endParaRPr sz="120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29136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1271" y="4256532"/>
            <a:ext cx="4029710" cy="27940"/>
          </a:xfrm>
          <a:custGeom>
            <a:avLst/>
            <a:gdLst/>
            <a:ahLst/>
            <a:cxnLst/>
            <a:rect l="l" t="t" r="r" b="b"/>
            <a:pathLst>
              <a:path w="4029709" h="27939">
                <a:moveTo>
                  <a:pt x="0" y="27432"/>
                </a:moveTo>
                <a:lnTo>
                  <a:pt x="4029455" y="27432"/>
                </a:lnTo>
                <a:lnTo>
                  <a:pt x="4029455" y="0"/>
                </a:lnTo>
                <a:lnTo>
                  <a:pt x="0" y="0"/>
                </a:lnTo>
                <a:lnTo>
                  <a:pt x="0" y="27432"/>
                </a:lnTo>
                <a:close/>
              </a:path>
            </a:pathLst>
          </a:custGeom>
          <a:solidFill>
            <a:srgbClr val="DEF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81271" y="3064764"/>
            <a:ext cx="4029710" cy="180340"/>
          </a:xfrm>
          <a:custGeom>
            <a:avLst/>
            <a:gdLst/>
            <a:ahLst/>
            <a:cxnLst/>
            <a:rect l="l" t="t" r="r" b="b"/>
            <a:pathLst>
              <a:path w="4029709" h="180339">
                <a:moveTo>
                  <a:pt x="0" y="179832"/>
                </a:moveTo>
                <a:lnTo>
                  <a:pt x="4029455" y="179832"/>
                </a:lnTo>
                <a:lnTo>
                  <a:pt x="4029455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DEF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947672" y="106679"/>
            <a:ext cx="8879205" cy="2806065"/>
            <a:chOff x="1947672" y="106679"/>
            <a:chExt cx="8879205" cy="2806065"/>
          </a:xfrm>
        </p:grpSpPr>
        <p:sp>
          <p:nvSpPr>
            <p:cNvPr id="5" name="object 5"/>
            <p:cNvSpPr/>
            <p:nvPr/>
          </p:nvSpPr>
          <p:spPr>
            <a:xfrm>
              <a:off x="4081272" y="1696212"/>
              <a:ext cx="4029710" cy="1216660"/>
            </a:xfrm>
            <a:custGeom>
              <a:avLst/>
              <a:gdLst/>
              <a:ahLst/>
              <a:cxnLst/>
              <a:rect l="l" t="t" r="r" b="b"/>
              <a:pathLst>
                <a:path w="4029709" h="1216660">
                  <a:moveTo>
                    <a:pt x="0" y="1216151"/>
                  </a:moveTo>
                  <a:lnTo>
                    <a:pt x="4029455" y="1216151"/>
                  </a:lnTo>
                  <a:lnTo>
                    <a:pt x="4029455" y="0"/>
                  </a:lnTo>
                  <a:lnTo>
                    <a:pt x="0" y="0"/>
                  </a:lnTo>
                  <a:lnTo>
                    <a:pt x="0" y="1216151"/>
                  </a:lnTo>
                  <a:close/>
                </a:path>
              </a:pathLst>
            </a:custGeom>
            <a:solidFill>
              <a:srgbClr val="DEF9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7672" y="106679"/>
              <a:ext cx="8878824" cy="23820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7672" y="236219"/>
              <a:ext cx="8878824" cy="1621536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4081271" y="4724400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9FF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38826" y="4762246"/>
            <a:ext cx="15265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Lokale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Variablen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1271" y="5631179"/>
            <a:ext cx="4029710" cy="285115"/>
          </a:xfrm>
          <a:prstGeom prst="rect">
            <a:avLst/>
          </a:prstGeom>
          <a:solidFill>
            <a:srgbClr val="79EE8F"/>
          </a:solidFill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500" spc="-10" dirty="0">
                <a:latin typeface="Consolas"/>
                <a:cs typeface="Consolas"/>
              </a:rPr>
              <a:t>*envp</a:t>
            </a:r>
            <a:endParaRPr sz="500">
              <a:latin typeface="Consolas"/>
              <a:cs typeface="Consolas"/>
            </a:endParaRPr>
          </a:p>
          <a:p>
            <a:pPr marL="1926589" marR="1915795" indent="-3810" algn="ctr">
              <a:lnSpc>
                <a:spcPct val="100000"/>
              </a:lnSpc>
            </a:pPr>
            <a:r>
              <a:rPr sz="500" spc="-10" dirty="0">
                <a:latin typeface="Consolas"/>
                <a:cs typeface="Consolas"/>
              </a:rPr>
              <a:t>*argv arg</a:t>
            </a:r>
            <a:r>
              <a:rPr sz="500" spc="-204" dirty="0">
                <a:latin typeface="Consolas"/>
                <a:cs typeface="Consolas"/>
              </a:rPr>
              <a:t> </a:t>
            </a:r>
            <a:r>
              <a:rPr sz="500" spc="-50" dirty="0">
                <a:latin typeface="Consolas"/>
                <a:cs typeface="Consolas"/>
              </a:rPr>
              <a:t>c</a:t>
            </a:r>
            <a:endParaRPr sz="50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81271" y="5475732"/>
            <a:ext cx="4029710" cy="155575"/>
          </a:xfrm>
          <a:prstGeom prst="rect">
            <a:avLst/>
          </a:prstGeom>
          <a:solidFill>
            <a:srgbClr val="9FF3AE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080"/>
              </a:lnSpc>
            </a:pPr>
            <a:r>
              <a:rPr sz="1000" b="0" spc="-10" dirty="0">
                <a:latin typeface="Calibri Light"/>
                <a:cs typeface="Calibri Light"/>
              </a:rPr>
              <a:t>Return-</a:t>
            </a:r>
            <a:r>
              <a:rPr sz="1000" b="0" dirty="0">
                <a:latin typeface="Calibri Light"/>
                <a:cs typeface="Calibri Light"/>
              </a:rPr>
              <a:t>Adresse</a:t>
            </a:r>
            <a:r>
              <a:rPr sz="1000" b="0" spc="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66872" y="3028188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800"/>
                </a:lnTo>
                <a:lnTo>
                  <a:pt x="457200" y="304800"/>
                </a:lnTo>
                <a:lnTo>
                  <a:pt x="609600" y="152400"/>
                </a:lnTo>
                <a:lnTo>
                  <a:pt x="457200" y="0"/>
                </a:lnTo>
                <a:close/>
              </a:path>
            </a:pathLst>
          </a:custGeom>
          <a:solidFill>
            <a:srgbClr val="EEB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310509" y="3016377"/>
            <a:ext cx="245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latin typeface="Calibri Light"/>
                <a:cs typeface="Calibri Light"/>
              </a:rPr>
              <a:t>SP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66872" y="386791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800"/>
                </a:lnTo>
                <a:lnTo>
                  <a:pt x="457200" y="304800"/>
                </a:lnTo>
                <a:lnTo>
                  <a:pt x="609600" y="152400"/>
                </a:lnTo>
                <a:lnTo>
                  <a:pt x="457200" y="0"/>
                </a:lnTo>
                <a:close/>
              </a:path>
            </a:pathLst>
          </a:custGeom>
          <a:solidFill>
            <a:srgbClr val="7DEA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10509" y="3856735"/>
            <a:ext cx="247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latin typeface="Calibri Light"/>
                <a:cs typeface="Calibri Light"/>
              </a:rPr>
              <a:t>FP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178545" y="3259073"/>
            <a:ext cx="76200" cy="2659380"/>
            <a:chOff x="8178545" y="3259073"/>
            <a:chExt cx="76200" cy="2659380"/>
          </a:xfrm>
        </p:grpSpPr>
        <p:sp>
          <p:nvSpPr>
            <p:cNvPr id="17" name="object 17"/>
            <p:cNvSpPr/>
            <p:nvPr/>
          </p:nvSpPr>
          <p:spPr>
            <a:xfrm>
              <a:off x="8178545" y="5631941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70"/>
                  </a:moveTo>
                  <a:lnTo>
                    <a:pt x="0" y="210070"/>
                  </a:lnTo>
                  <a:lnTo>
                    <a:pt x="38100" y="286270"/>
                  </a:lnTo>
                  <a:lnTo>
                    <a:pt x="69850" y="222770"/>
                  </a:lnTo>
                  <a:lnTo>
                    <a:pt x="28194" y="222770"/>
                  </a:lnTo>
                  <a:lnTo>
                    <a:pt x="28194" y="210070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70"/>
                  </a:lnTo>
                  <a:lnTo>
                    <a:pt x="48005" y="222770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70"/>
                  </a:moveTo>
                  <a:lnTo>
                    <a:pt x="48005" y="210070"/>
                  </a:lnTo>
                  <a:lnTo>
                    <a:pt x="48005" y="222770"/>
                  </a:lnTo>
                  <a:lnTo>
                    <a:pt x="69850" y="222770"/>
                  </a:lnTo>
                  <a:lnTo>
                    <a:pt x="76200" y="210070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9EE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8545" y="5481066"/>
              <a:ext cx="76200" cy="16200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8545" y="5292089"/>
              <a:ext cx="76200" cy="16205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178545" y="5014722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7"/>
                  </a:moveTo>
                  <a:lnTo>
                    <a:pt x="0" y="210057"/>
                  </a:lnTo>
                  <a:lnTo>
                    <a:pt x="38100" y="286257"/>
                  </a:lnTo>
                  <a:lnTo>
                    <a:pt x="69850" y="222757"/>
                  </a:lnTo>
                  <a:lnTo>
                    <a:pt x="28194" y="222757"/>
                  </a:lnTo>
                  <a:lnTo>
                    <a:pt x="28194" y="210057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7"/>
                  </a:lnTo>
                  <a:lnTo>
                    <a:pt x="48005" y="222757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7"/>
                  </a:moveTo>
                  <a:lnTo>
                    <a:pt x="48005" y="210057"/>
                  </a:lnTo>
                  <a:lnTo>
                    <a:pt x="48005" y="222757"/>
                  </a:lnTo>
                  <a:lnTo>
                    <a:pt x="69850" y="222757"/>
                  </a:lnTo>
                  <a:lnTo>
                    <a:pt x="76200" y="210057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9E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178545" y="4729733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8"/>
                  </a:moveTo>
                  <a:lnTo>
                    <a:pt x="0" y="210058"/>
                  </a:lnTo>
                  <a:lnTo>
                    <a:pt x="38100" y="286258"/>
                  </a:lnTo>
                  <a:lnTo>
                    <a:pt x="69850" y="222758"/>
                  </a:lnTo>
                  <a:lnTo>
                    <a:pt x="28194" y="222758"/>
                  </a:lnTo>
                  <a:lnTo>
                    <a:pt x="28194" y="210058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8"/>
                  </a:lnTo>
                  <a:lnTo>
                    <a:pt x="48005" y="222758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8"/>
                  </a:moveTo>
                  <a:lnTo>
                    <a:pt x="48005" y="210058"/>
                  </a:lnTo>
                  <a:lnTo>
                    <a:pt x="48005" y="222758"/>
                  </a:lnTo>
                  <a:lnTo>
                    <a:pt x="69850" y="222758"/>
                  </a:lnTo>
                  <a:lnTo>
                    <a:pt x="76200" y="210058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9FF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178545" y="4447793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7"/>
                  </a:moveTo>
                  <a:lnTo>
                    <a:pt x="0" y="210057"/>
                  </a:lnTo>
                  <a:lnTo>
                    <a:pt x="38100" y="286257"/>
                  </a:lnTo>
                  <a:lnTo>
                    <a:pt x="69850" y="222757"/>
                  </a:lnTo>
                  <a:lnTo>
                    <a:pt x="28194" y="222757"/>
                  </a:lnTo>
                  <a:lnTo>
                    <a:pt x="28194" y="210057"/>
                  </a:lnTo>
                  <a:close/>
                </a:path>
                <a:path w="76200" h="286385">
                  <a:moveTo>
                    <a:pt x="48005" y="63499"/>
                  </a:moveTo>
                  <a:lnTo>
                    <a:pt x="28194" y="63499"/>
                  </a:lnTo>
                  <a:lnTo>
                    <a:pt x="28194" y="222757"/>
                  </a:lnTo>
                  <a:lnTo>
                    <a:pt x="48005" y="222757"/>
                  </a:lnTo>
                  <a:lnTo>
                    <a:pt x="48005" y="63499"/>
                  </a:lnTo>
                  <a:close/>
                </a:path>
                <a:path w="76200" h="286385">
                  <a:moveTo>
                    <a:pt x="76200" y="210057"/>
                  </a:moveTo>
                  <a:lnTo>
                    <a:pt x="48005" y="210057"/>
                  </a:lnTo>
                  <a:lnTo>
                    <a:pt x="48005" y="222757"/>
                  </a:lnTo>
                  <a:lnTo>
                    <a:pt x="69850" y="222757"/>
                  </a:lnTo>
                  <a:lnTo>
                    <a:pt x="76200" y="210057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199"/>
                  </a:lnTo>
                  <a:lnTo>
                    <a:pt x="28194" y="76199"/>
                  </a:lnTo>
                  <a:lnTo>
                    <a:pt x="28194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499"/>
                  </a:moveTo>
                  <a:lnTo>
                    <a:pt x="48005" y="63499"/>
                  </a:lnTo>
                  <a:lnTo>
                    <a:pt x="48005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79E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78545" y="4103369"/>
              <a:ext cx="76200" cy="16205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8545" y="4292345"/>
              <a:ext cx="76200" cy="16205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178545" y="3541013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8"/>
                  </a:moveTo>
                  <a:lnTo>
                    <a:pt x="0" y="210058"/>
                  </a:lnTo>
                  <a:lnTo>
                    <a:pt x="38100" y="286258"/>
                  </a:lnTo>
                  <a:lnTo>
                    <a:pt x="69850" y="222758"/>
                  </a:lnTo>
                  <a:lnTo>
                    <a:pt x="28194" y="222758"/>
                  </a:lnTo>
                  <a:lnTo>
                    <a:pt x="28194" y="210058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8"/>
                  </a:lnTo>
                  <a:lnTo>
                    <a:pt x="48005" y="222758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8"/>
                  </a:moveTo>
                  <a:lnTo>
                    <a:pt x="48005" y="210058"/>
                  </a:lnTo>
                  <a:lnTo>
                    <a:pt x="48005" y="222758"/>
                  </a:lnTo>
                  <a:lnTo>
                    <a:pt x="69850" y="222758"/>
                  </a:lnTo>
                  <a:lnTo>
                    <a:pt x="76200" y="210058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9FF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178546" y="3259073"/>
              <a:ext cx="76200" cy="853440"/>
            </a:xfrm>
            <a:custGeom>
              <a:avLst/>
              <a:gdLst/>
              <a:ahLst/>
              <a:cxnLst/>
              <a:rect l="l" t="t" r="r" b="b"/>
              <a:pathLst>
                <a:path w="76200" h="853439">
                  <a:moveTo>
                    <a:pt x="76200" y="643128"/>
                  </a:moveTo>
                  <a:lnTo>
                    <a:pt x="69850" y="630428"/>
                  </a:lnTo>
                  <a:lnTo>
                    <a:pt x="38100" y="566928"/>
                  </a:lnTo>
                  <a:lnTo>
                    <a:pt x="0" y="643128"/>
                  </a:lnTo>
                  <a:lnTo>
                    <a:pt x="28194" y="643128"/>
                  </a:lnTo>
                  <a:lnTo>
                    <a:pt x="28194" y="776986"/>
                  </a:lnTo>
                  <a:lnTo>
                    <a:pt x="0" y="776986"/>
                  </a:lnTo>
                  <a:lnTo>
                    <a:pt x="38100" y="853186"/>
                  </a:lnTo>
                  <a:lnTo>
                    <a:pt x="69850" y="789686"/>
                  </a:lnTo>
                  <a:lnTo>
                    <a:pt x="76200" y="776986"/>
                  </a:lnTo>
                  <a:lnTo>
                    <a:pt x="48006" y="776986"/>
                  </a:lnTo>
                  <a:lnTo>
                    <a:pt x="48006" y="643128"/>
                  </a:lnTo>
                  <a:lnTo>
                    <a:pt x="76200" y="643128"/>
                  </a:lnTo>
                  <a:close/>
                </a:path>
                <a:path w="76200" h="853439">
                  <a:moveTo>
                    <a:pt x="76200" y="76200"/>
                  </a:move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28194" y="76200"/>
                  </a:lnTo>
                  <a:lnTo>
                    <a:pt x="28194" y="210058"/>
                  </a:lnTo>
                  <a:lnTo>
                    <a:pt x="0" y="210058"/>
                  </a:lnTo>
                  <a:lnTo>
                    <a:pt x="38100" y="286270"/>
                  </a:lnTo>
                  <a:lnTo>
                    <a:pt x="69850" y="222758"/>
                  </a:lnTo>
                  <a:lnTo>
                    <a:pt x="76200" y="210058"/>
                  </a:lnTo>
                  <a:lnTo>
                    <a:pt x="48006" y="210058"/>
                  </a:lnTo>
                  <a:lnTo>
                    <a:pt x="48006" y="76200"/>
                  </a:lnTo>
                  <a:lnTo>
                    <a:pt x="76200" y="76200"/>
                  </a:lnTo>
                  <a:close/>
                </a:path>
              </a:pathLst>
            </a:custGeom>
            <a:solidFill>
              <a:srgbClr val="7AE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294878" y="3205073"/>
            <a:ext cx="223520" cy="266001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400" spc="-50" dirty="0">
                <a:solidFill>
                  <a:srgbClr val="9FF1EA"/>
                </a:solidFill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  <a:spcBef>
                <a:spcPts val="110"/>
              </a:spcBef>
            </a:pPr>
            <a:r>
              <a:rPr sz="1400" spc="-50" dirty="0">
                <a:solidFill>
                  <a:srgbClr val="9FF1EA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-50" dirty="0">
                <a:solidFill>
                  <a:srgbClr val="79EEC2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  <a:spcBef>
                <a:spcPts val="145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495"/>
              </a:lnSpc>
            </a:pPr>
            <a:r>
              <a:rPr sz="1400" spc="-50" dirty="0">
                <a:solidFill>
                  <a:srgbClr val="9FF3AE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90"/>
              </a:lnSpc>
            </a:pPr>
            <a:r>
              <a:rPr sz="1400" spc="-25" dirty="0">
                <a:solidFill>
                  <a:srgbClr val="79EE8F"/>
                </a:solidFill>
                <a:latin typeface="Cambria Math"/>
                <a:cs typeface="Cambria Math"/>
              </a:rPr>
              <a:t>10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166872" y="5739384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799"/>
                </a:lnTo>
                <a:lnTo>
                  <a:pt x="457200" y="304799"/>
                </a:lnTo>
                <a:lnTo>
                  <a:pt x="609600" y="152399"/>
                </a:lnTo>
                <a:lnTo>
                  <a:pt x="4572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307460" y="5727293"/>
            <a:ext cx="2514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SB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7282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Rahmenzeiger</a:t>
            </a:r>
            <a:r>
              <a:rPr spc="-195" dirty="0"/>
              <a:t> </a:t>
            </a:r>
            <a:r>
              <a:rPr spc="-10" dirty="0"/>
              <a:t>retten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956046" y="5172112"/>
            <a:ext cx="2806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0"/>
              </a:lnSpc>
            </a:pPr>
            <a:r>
              <a:rPr sz="1000" spc="-20" dirty="0">
                <a:latin typeface="Consolas"/>
                <a:cs typeface="Consolas"/>
              </a:rPr>
              <a:t>NULL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81271" y="5297423"/>
            <a:ext cx="4029710" cy="178435"/>
          </a:xfrm>
          <a:prstGeom prst="rect">
            <a:avLst/>
          </a:prstGeom>
          <a:solidFill>
            <a:srgbClr val="9FF1CD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80"/>
              </a:lnSpc>
            </a:pPr>
            <a:r>
              <a:rPr sz="1000" spc="-20" dirty="0">
                <a:latin typeface="Consolas"/>
                <a:cs typeface="Consolas"/>
              </a:rPr>
              <a:t>NULL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81271" y="5010911"/>
            <a:ext cx="4029710" cy="287020"/>
          </a:xfrm>
          <a:prstGeom prst="rect">
            <a:avLst/>
          </a:prstGeom>
          <a:solidFill>
            <a:srgbClr val="79EEC2"/>
          </a:solidFill>
        </p:spPr>
        <p:txBody>
          <a:bodyPr vert="horz" wrap="square" lIns="0" tIns="495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90"/>
              </a:spcBef>
            </a:pPr>
            <a:r>
              <a:rPr sz="1000" b="0" dirty="0">
                <a:latin typeface="Calibri Light"/>
                <a:cs typeface="Calibri Light"/>
              </a:rPr>
              <a:t>Gerettete</a:t>
            </a:r>
            <a:r>
              <a:rPr sz="1000" b="0" spc="-4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Register,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die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in</a:t>
            </a:r>
            <a:r>
              <a:rPr sz="1000" b="0" spc="-1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r>
              <a:rPr sz="1000" spc="-340" dirty="0">
                <a:latin typeface="Consolas"/>
                <a:cs typeface="Consolas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verwendet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wurden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081271" y="4437888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79EE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596382" y="4475734"/>
            <a:ext cx="1012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Parameter</a:t>
            </a:r>
            <a:r>
              <a:rPr sz="1000" b="0" spc="-1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spc="-25" dirty="0">
                <a:latin typeface="Consolas"/>
                <a:cs typeface="Consolas"/>
              </a:rPr>
              <a:t>f()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081271" y="4104132"/>
            <a:ext cx="4029710" cy="152400"/>
          </a:xfrm>
          <a:custGeom>
            <a:avLst/>
            <a:gdLst/>
            <a:ahLst/>
            <a:cxnLst/>
            <a:rect l="l" t="t" r="r" b="b"/>
            <a:pathLst>
              <a:path w="4029709" h="152400">
                <a:moveTo>
                  <a:pt x="4029455" y="0"/>
                </a:moveTo>
                <a:lnTo>
                  <a:pt x="0" y="0"/>
                </a:lnTo>
                <a:lnTo>
                  <a:pt x="0" y="152400"/>
                </a:lnTo>
                <a:lnTo>
                  <a:pt x="4029455" y="152400"/>
                </a:lnTo>
                <a:lnTo>
                  <a:pt x="4029455" y="0"/>
                </a:lnTo>
                <a:close/>
              </a:path>
            </a:pathLst>
          </a:custGeom>
          <a:solidFill>
            <a:srgbClr val="9FF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280914" y="4074922"/>
            <a:ext cx="164401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Rahmenzeiger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(FP)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909186" y="4168140"/>
            <a:ext cx="4201795" cy="1110615"/>
            <a:chOff x="3909186" y="4168140"/>
            <a:chExt cx="4201795" cy="1110615"/>
          </a:xfrm>
        </p:grpSpPr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09186" y="4168140"/>
              <a:ext cx="177926" cy="111036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081271" y="4283964"/>
              <a:ext cx="4029710" cy="154305"/>
            </a:xfrm>
            <a:custGeom>
              <a:avLst/>
              <a:gdLst/>
              <a:ahLst/>
              <a:cxnLst/>
              <a:rect l="l" t="t" r="r" b="b"/>
              <a:pathLst>
                <a:path w="4029709" h="154304">
                  <a:moveTo>
                    <a:pt x="4029455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4029455" y="153924"/>
                  </a:lnTo>
                  <a:lnTo>
                    <a:pt x="4029455" y="0"/>
                  </a:lnTo>
                  <a:close/>
                </a:path>
              </a:pathLst>
            </a:custGeom>
            <a:solidFill>
              <a:srgbClr val="9FF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03238" y="4317873"/>
              <a:ext cx="76200" cy="79375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4081271" y="4255389"/>
            <a:ext cx="40297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3940">
              <a:lnSpc>
                <a:spcPct val="100000"/>
              </a:lnSpc>
              <a:spcBef>
                <a:spcPts val="95"/>
              </a:spcBef>
              <a:tabLst>
                <a:tab pos="2636520" algn="l"/>
              </a:tabLst>
            </a:pPr>
            <a:r>
              <a:rPr sz="1000" b="0" spc="-10" dirty="0">
                <a:latin typeface="Calibri Light"/>
                <a:cs typeface="Calibri Light"/>
              </a:rPr>
              <a:t>Rücksprungs-</a:t>
            </a:r>
            <a:r>
              <a:rPr sz="1000" b="0" dirty="0">
                <a:latin typeface="Calibri Light"/>
                <a:cs typeface="Calibri Light"/>
              </a:rPr>
              <a:t>Adresse</a:t>
            </a:r>
            <a:r>
              <a:rPr sz="1000" b="0" spc="1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(</a:t>
            </a:r>
            <a:r>
              <a:rPr sz="1000" spc="-10" dirty="0">
                <a:latin typeface="Consolas"/>
                <a:cs typeface="Consolas"/>
              </a:rPr>
              <a:t>main</a:t>
            </a:r>
            <a:r>
              <a:rPr sz="1000" dirty="0">
                <a:latin typeface="Consolas"/>
                <a:cs typeface="Consolas"/>
              </a:rPr>
              <a:t>	</a:t>
            </a:r>
            <a:r>
              <a:rPr sz="1000" b="0" spc="-10" dirty="0">
                <a:latin typeface="Calibri Light"/>
                <a:cs typeface="Calibri Light"/>
              </a:rPr>
              <a:t>Offset)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081271" y="3531108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1"/>
                </a:lnTo>
                <a:lnTo>
                  <a:pt x="4029455" y="286511"/>
                </a:lnTo>
                <a:lnTo>
                  <a:pt x="4029455" y="0"/>
                </a:lnTo>
                <a:close/>
              </a:path>
            </a:pathLst>
          </a:custGeom>
          <a:solidFill>
            <a:srgbClr val="9FF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443982" y="3568700"/>
            <a:ext cx="13163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Lokale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Variablen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25" dirty="0">
                <a:latin typeface="Consolas"/>
                <a:cs typeface="Consolas"/>
              </a:rPr>
              <a:t>f()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081271" y="3817620"/>
            <a:ext cx="4029710" cy="287020"/>
          </a:xfrm>
          <a:prstGeom prst="rect">
            <a:avLst/>
          </a:prstGeom>
          <a:solidFill>
            <a:srgbClr val="7AECE1"/>
          </a:solidFill>
        </p:spPr>
        <p:txBody>
          <a:bodyPr vert="horz" wrap="square" lIns="0" tIns="49530" rIns="0" bIns="0" rtlCol="0">
            <a:spAutoFit/>
          </a:bodyPr>
          <a:lstStyle/>
          <a:p>
            <a:pPr marL="748030">
              <a:lnSpc>
                <a:spcPct val="100000"/>
              </a:lnSpc>
              <a:spcBef>
                <a:spcPts val="390"/>
              </a:spcBef>
            </a:pPr>
            <a:r>
              <a:rPr sz="1000" b="0" dirty="0">
                <a:latin typeface="Calibri Light"/>
                <a:cs typeface="Calibri Light"/>
              </a:rPr>
              <a:t>Gerettete</a:t>
            </a:r>
            <a:r>
              <a:rPr sz="1000" b="0" spc="-4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Register, die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in</a:t>
            </a:r>
            <a:r>
              <a:rPr sz="1000" b="0" spc="-1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f()</a:t>
            </a:r>
            <a:r>
              <a:rPr sz="1000" spc="-330" dirty="0">
                <a:latin typeface="Consolas"/>
                <a:cs typeface="Consolas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verwendet</a:t>
            </a:r>
            <a:r>
              <a:rPr sz="1000" b="0" spc="-1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wurden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081271" y="3244595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7A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596382" y="3282188"/>
            <a:ext cx="1012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Parameter</a:t>
            </a:r>
            <a:r>
              <a:rPr sz="1000" b="0" spc="-1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spc="-25" dirty="0">
                <a:latin typeface="Consolas"/>
                <a:cs typeface="Consolas"/>
              </a:rPr>
              <a:t>g()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081271" y="2912364"/>
            <a:ext cx="4029710" cy="152400"/>
          </a:xfrm>
          <a:custGeom>
            <a:avLst/>
            <a:gdLst/>
            <a:ahLst/>
            <a:cxnLst/>
            <a:rect l="l" t="t" r="r" b="b"/>
            <a:pathLst>
              <a:path w="4029709" h="152400">
                <a:moveTo>
                  <a:pt x="4029455" y="0"/>
                </a:moveTo>
                <a:lnTo>
                  <a:pt x="0" y="0"/>
                </a:lnTo>
                <a:lnTo>
                  <a:pt x="0" y="152400"/>
                </a:lnTo>
                <a:lnTo>
                  <a:pt x="4029455" y="152400"/>
                </a:lnTo>
                <a:lnTo>
                  <a:pt x="4029455" y="0"/>
                </a:lnTo>
                <a:close/>
              </a:path>
            </a:pathLst>
          </a:custGeom>
          <a:solidFill>
            <a:srgbClr val="A0DE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386070" y="2882899"/>
            <a:ext cx="1433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Rahmenzeiger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(FP)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25" dirty="0">
                <a:latin typeface="Consolas"/>
                <a:cs typeface="Consolas"/>
              </a:rPr>
              <a:t>f()</a:t>
            </a:r>
            <a:endParaRPr sz="1000">
              <a:latin typeface="Consolas"/>
              <a:cs typeface="Consolas"/>
            </a:endParaRPr>
          </a:p>
        </p:txBody>
      </p:sp>
      <p:pic>
        <p:nvPicPr>
          <p:cNvPr id="50" name="object 5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78545" y="2900933"/>
            <a:ext cx="76200" cy="162051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8294878" y="2852420"/>
            <a:ext cx="1244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solidFill>
                  <a:srgbClr val="A0DEF0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</p:txBody>
      </p:sp>
      <p:pic>
        <p:nvPicPr>
          <p:cNvPr id="52" name="object 5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0710" y="2965704"/>
            <a:ext cx="177926" cy="1110361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7574026" y="4753736"/>
            <a:ext cx="347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5,</a:t>
            </a:r>
            <a:r>
              <a:rPr sz="1200" spc="-15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50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574026" y="4448682"/>
            <a:ext cx="347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5,</a:t>
            </a:r>
            <a:r>
              <a:rPr sz="1200" spc="-15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50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451090" y="4057650"/>
            <a:ext cx="599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BP</a:t>
            </a:r>
            <a:r>
              <a:rPr sz="1200" spc="-10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+</a:t>
            </a:r>
            <a:r>
              <a:rPr sz="1200" spc="-10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25" dirty="0">
                <a:solidFill>
                  <a:srgbClr val="FF3300"/>
                </a:solidFill>
                <a:latin typeface="Consolas"/>
                <a:cs typeface="Consolas"/>
              </a:rPr>
              <a:t>14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643114" y="3546729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3300"/>
                </a:solidFill>
                <a:latin typeface="Consolas"/>
                <a:cs typeface="Consolas"/>
              </a:rPr>
              <a:t>15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646796" y="3254502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3300"/>
                </a:solidFill>
                <a:latin typeface="Consolas"/>
                <a:cs typeface="Consolas"/>
              </a:rPr>
              <a:t>16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451090" y="2869438"/>
            <a:ext cx="599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BP</a:t>
            </a:r>
            <a:r>
              <a:rPr sz="1200" spc="-10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+</a:t>
            </a:r>
            <a:r>
              <a:rPr sz="1200" spc="-10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25" dirty="0">
                <a:solidFill>
                  <a:srgbClr val="FF3300"/>
                </a:solidFill>
                <a:latin typeface="Consolas"/>
                <a:cs typeface="Consolas"/>
              </a:rPr>
              <a:t>24</a:t>
            </a:r>
            <a:endParaRPr sz="120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935869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1271" y="4256532"/>
            <a:ext cx="4029710" cy="27940"/>
          </a:xfrm>
          <a:custGeom>
            <a:avLst/>
            <a:gdLst/>
            <a:ahLst/>
            <a:cxnLst/>
            <a:rect l="l" t="t" r="r" b="b"/>
            <a:pathLst>
              <a:path w="4029709" h="27939">
                <a:moveTo>
                  <a:pt x="0" y="27432"/>
                </a:moveTo>
                <a:lnTo>
                  <a:pt x="4029455" y="27432"/>
                </a:lnTo>
                <a:lnTo>
                  <a:pt x="4029455" y="0"/>
                </a:lnTo>
                <a:lnTo>
                  <a:pt x="0" y="0"/>
                </a:lnTo>
                <a:lnTo>
                  <a:pt x="0" y="27432"/>
                </a:lnTo>
                <a:close/>
              </a:path>
            </a:pathLst>
          </a:custGeom>
          <a:solidFill>
            <a:srgbClr val="DEF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81271" y="3064764"/>
            <a:ext cx="4029710" cy="180340"/>
          </a:xfrm>
          <a:custGeom>
            <a:avLst/>
            <a:gdLst/>
            <a:ahLst/>
            <a:cxnLst/>
            <a:rect l="l" t="t" r="r" b="b"/>
            <a:pathLst>
              <a:path w="4029709" h="180339">
                <a:moveTo>
                  <a:pt x="0" y="179832"/>
                </a:moveTo>
                <a:lnTo>
                  <a:pt x="4029455" y="179832"/>
                </a:lnTo>
                <a:lnTo>
                  <a:pt x="4029455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DEF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947672" y="106679"/>
            <a:ext cx="8879205" cy="2806065"/>
            <a:chOff x="1947672" y="106679"/>
            <a:chExt cx="8879205" cy="2806065"/>
          </a:xfrm>
        </p:grpSpPr>
        <p:sp>
          <p:nvSpPr>
            <p:cNvPr id="5" name="object 5"/>
            <p:cNvSpPr/>
            <p:nvPr/>
          </p:nvSpPr>
          <p:spPr>
            <a:xfrm>
              <a:off x="4081272" y="1696212"/>
              <a:ext cx="4029710" cy="1216660"/>
            </a:xfrm>
            <a:custGeom>
              <a:avLst/>
              <a:gdLst/>
              <a:ahLst/>
              <a:cxnLst/>
              <a:rect l="l" t="t" r="r" b="b"/>
              <a:pathLst>
                <a:path w="4029709" h="1216660">
                  <a:moveTo>
                    <a:pt x="0" y="1216151"/>
                  </a:moveTo>
                  <a:lnTo>
                    <a:pt x="4029455" y="1216151"/>
                  </a:lnTo>
                  <a:lnTo>
                    <a:pt x="4029455" y="0"/>
                  </a:lnTo>
                  <a:lnTo>
                    <a:pt x="0" y="0"/>
                  </a:lnTo>
                  <a:lnTo>
                    <a:pt x="0" y="1216151"/>
                  </a:lnTo>
                  <a:close/>
                </a:path>
              </a:pathLst>
            </a:custGeom>
            <a:solidFill>
              <a:srgbClr val="DEF9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7672" y="106679"/>
              <a:ext cx="8878824" cy="23820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7672" y="236219"/>
              <a:ext cx="8878824" cy="1621536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4081271" y="4724400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9FF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38826" y="4762246"/>
            <a:ext cx="15265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Lokale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Variablen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1271" y="5631179"/>
            <a:ext cx="4029710" cy="285115"/>
          </a:xfrm>
          <a:prstGeom prst="rect">
            <a:avLst/>
          </a:prstGeom>
          <a:solidFill>
            <a:srgbClr val="79EE8F"/>
          </a:solidFill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500" spc="-10" dirty="0">
                <a:latin typeface="Consolas"/>
                <a:cs typeface="Consolas"/>
              </a:rPr>
              <a:t>*envp</a:t>
            </a:r>
            <a:endParaRPr sz="500">
              <a:latin typeface="Consolas"/>
              <a:cs typeface="Consolas"/>
            </a:endParaRPr>
          </a:p>
          <a:p>
            <a:pPr marL="1926589" marR="1915795" indent="-3810" algn="ctr">
              <a:lnSpc>
                <a:spcPct val="100000"/>
              </a:lnSpc>
            </a:pPr>
            <a:r>
              <a:rPr sz="500" spc="-10" dirty="0">
                <a:latin typeface="Consolas"/>
                <a:cs typeface="Consolas"/>
              </a:rPr>
              <a:t>*argv arg</a:t>
            </a:r>
            <a:r>
              <a:rPr sz="500" spc="-204" dirty="0">
                <a:latin typeface="Consolas"/>
                <a:cs typeface="Consolas"/>
              </a:rPr>
              <a:t> </a:t>
            </a:r>
            <a:r>
              <a:rPr sz="500" spc="-50" dirty="0">
                <a:latin typeface="Consolas"/>
                <a:cs typeface="Consolas"/>
              </a:rPr>
              <a:t>c</a:t>
            </a:r>
            <a:endParaRPr sz="50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81271" y="5475732"/>
            <a:ext cx="4029710" cy="155575"/>
          </a:xfrm>
          <a:prstGeom prst="rect">
            <a:avLst/>
          </a:prstGeom>
          <a:solidFill>
            <a:srgbClr val="9FF3AE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080"/>
              </a:lnSpc>
            </a:pPr>
            <a:r>
              <a:rPr sz="1000" b="0" spc="-10" dirty="0">
                <a:latin typeface="Calibri Light"/>
                <a:cs typeface="Calibri Light"/>
              </a:rPr>
              <a:t>Return-</a:t>
            </a:r>
            <a:r>
              <a:rPr sz="1000" b="0" dirty="0">
                <a:latin typeface="Calibri Light"/>
                <a:cs typeface="Calibri Light"/>
              </a:rPr>
              <a:t>Adresse</a:t>
            </a:r>
            <a:r>
              <a:rPr sz="1000" b="0" spc="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166872" y="2702051"/>
            <a:ext cx="609600" cy="631190"/>
            <a:chOff x="3166872" y="2702051"/>
            <a:chExt cx="609600" cy="631190"/>
          </a:xfrm>
        </p:grpSpPr>
        <p:sp>
          <p:nvSpPr>
            <p:cNvPr id="13" name="object 13"/>
            <p:cNvSpPr/>
            <p:nvPr/>
          </p:nvSpPr>
          <p:spPr>
            <a:xfrm>
              <a:off x="3166872" y="3028187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>
                  <a:moveTo>
                    <a:pt x="4572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457200" y="304800"/>
                  </a:lnTo>
                  <a:lnTo>
                    <a:pt x="609600" y="1524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EEB4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66872" y="2702051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>
                  <a:moveTo>
                    <a:pt x="4572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457200" y="304800"/>
                  </a:lnTo>
                  <a:lnTo>
                    <a:pt x="609600" y="1524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DEA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178545" y="3259073"/>
            <a:ext cx="76200" cy="2659380"/>
            <a:chOff x="8178545" y="3259073"/>
            <a:chExt cx="76200" cy="2659380"/>
          </a:xfrm>
        </p:grpSpPr>
        <p:sp>
          <p:nvSpPr>
            <p:cNvPr id="16" name="object 16"/>
            <p:cNvSpPr/>
            <p:nvPr/>
          </p:nvSpPr>
          <p:spPr>
            <a:xfrm>
              <a:off x="8178545" y="5631941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70"/>
                  </a:moveTo>
                  <a:lnTo>
                    <a:pt x="0" y="210070"/>
                  </a:lnTo>
                  <a:lnTo>
                    <a:pt x="38100" y="286270"/>
                  </a:lnTo>
                  <a:lnTo>
                    <a:pt x="69850" y="222770"/>
                  </a:lnTo>
                  <a:lnTo>
                    <a:pt x="28194" y="222770"/>
                  </a:lnTo>
                  <a:lnTo>
                    <a:pt x="28194" y="210070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70"/>
                  </a:lnTo>
                  <a:lnTo>
                    <a:pt x="48005" y="222770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70"/>
                  </a:moveTo>
                  <a:lnTo>
                    <a:pt x="48005" y="210070"/>
                  </a:lnTo>
                  <a:lnTo>
                    <a:pt x="48005" y="222770"/>
                  </a:lnTo>
                  <a:lnTo>
                    <a:pt x="69850" y="222770"/>
                  </a:lnTo>
                  <a:lnTo>
                    <a:pt x="76200" y="210070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9EE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8545" y="5481066"/>
              <a:ext cx="76200" cy="16200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8545" y="5292089"/>
              <a:ext cx="76200" cy="16205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178545" y="5014722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7"/>
                  </a:moveTo>
                  <a:lnTo>
                    <a:pt x="0" y="210057"/>
                  </a:lnTo>
                  <a:lnTo>
                    <a:pt x="38100" y="286257"/>
                  </a:lnTo>
                  <a:lnTo>
                    <a:pt x="69850" y="222757"/>
                  </a:lnTo>
                  <a:lnTo>
                    <a:pt x="28194" y="222757"/>
                  </a:lnTo>
                  <a:lnTo>
                    <a:pt x="28194" y="210057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7"/>
                  </a:lnTo>
                  <a:lnTo>
                    <a:pt x="48005" y="222757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7"/>
                  </a:moveTo>
                  <a:lnTo>
                    <a:pt x="48005" y="210057"/>
                  </a:lnTo>
                  <a:lnTo>
                    <a:pt x="48005" y="222757"/>
                  </a:lnTo>
                  <a:lnTo>
                    <a:pt x="69850" y="222757"/>
                  </a:lnTo>
                  <a:lnTo>
                    <a:pt x="76200" y="210057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9E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78545" y="4729733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8"/>
                  </a:moveTo>
                  <a:lnTo>
                    <a:pt x="0" y="210058"/>
                  </a:lnTo>
                  <a:lnTo>
                    <a:pt x="38100" y="286258"/>
                  </a:lnTo>
                  <a:lnTo>
                    <a:pt x="69850" y="222758"/>
                  </a:lnTo>
                  <a:lnTo>
                    <a:pt x="28194" y="222758"/>
                  </a:lnTo>
                  <a:lnTo>
                    <a:pt x="28194" y="210058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8"/>
                  </a:lnTo>
                  <a:lnTo>
                    <a:pt x="48005" y="222758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8"/>
                  </a:moveTo>
                  <a:lnTo>
                    <a:pt x="48005" y="210058"/>
                  </a:lnTo>
                  <a:lnTo>
                    <a:pt x="48005" y="222758"/>
                  </a:lnTo>
                  <a:lnTo>
                    <a:pt x="69850" y="222758"/>
                  </a:lnTo>
                  <a:lnTo>
                    <a:pt x="76200" y="210058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9FF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178545" y="4447793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7"/>
                  </a:moveTo>
                  <a:lnTo>
                    <a:pt x="0" y="210057"/>
                  </a:lnTo>
                  <a:lnTo>
                    <a:pt x="38100" y="286257"/>
                  </a:lnTo>
                  <a:lnTo>
                    <a:pt x="69850" y="222757"/>
                  </a:lnTo>
                  <a:lnTo>
                    <a:pt x="28194" y="222757"/>
                  </a:lnTo>
                  <a:lnTo>
                    <a:pt x="28194" y="210057"/>
                  </a:lnTo>
                  <a:close/>
                </a:path>
                <a:path w="76200" h="286385">
                  <a:moveTo>
                    <a:pt x="48005" y="63499"/>
                  </a:moveTo>
                  <a:lnTo>
                    <a:pt x="28194" y="63499"/>
                  </a:lnTo>
                  <a:lnTo>
                    <a:pt x="28194" y="222757"/>
                  </a:lnTo>
                  <a:lnTo>
                    <a:pt x="48005" y="222757"/>
                  </a:lnTo>
                  <a:lnTo>
                    <a:pt x="48005" y="63499"/>
                  </a:lnTo>
                  <a:close/>
                </a:path>
                <a:path w="76200" h="286385">
                  <a:moveTo>
                    <a:pt x="76200" y="210057"/>
                  </a:moveTo>
                  <a:lnTo>
                    <a:pt x="48005" y="210057"/>
                  </a:lnTo>
                  <a:lnTo>
                    <a:pt x="48005" y="222757"/>
                  </a:lnTo>
                  <a:lnTo>
                    <a:pt x="69850" y="222757"/>
                  </a:lnTo>
                  <a:lnTo>
                    <a:pt x="76200" y="210057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199"/>
                  </a:lnTo>
                  <a:lnTo>
                    <a:pt x="28194" y="76199"/>
                  </a:lnTo>
                  <a:lnTo>
                    <a:pt x="28194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499"/>
                  </a:moveTo>
                  <a:lnTo>
                    <a:pt x="48005" y="63499"/>
                  </a:lnTo>
                  <a:lnTo>
                    <a:pt x="48005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79E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78545" y="4103369"/>
              <a:ext cx="76200" cy="16205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8545" y="4292345"/>
              <a:ext cx="76200" cy="16205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178545" y="3541013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8"/>
                  </a:moveTo>
                  <a:lnTo>
                    <a:pt x="0" y="210058"/>
                  </a:lnTo>
                  <a:lnTo>
                    <a:pt x="38100" y="286258"/>
                  </a:lnTo>
                  <a:lnTo>
                    <a:pt x="69850" y="222758"/>
                  </a:lnTo>
                  <a:lnTo>
                    <a:pt x="28194" y="222758"/>
                  </a:lnTo>
                  <a:lnTo>
                    <a:pt x="28194" y="210058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8"/>
                  </a:lnTo>
                  <a:lnTo>
                    <a:pt x="48005" y="222758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8"/>
                  </a:moveTo>
                  <a:lnTo>
                    <a:pt x="48005" y="210058"/>
                  </a:lnTo>
                  <a:lnTo>
                    <a:pt x="48005" y="222758"/>
                  </a:lnTo>
                  <a:lnTo>
                    <a:pt x="69850" y="222758"/>
                  </a:lnTo>
                  <a:lnTo>
                    <a:pt x="76200" y="210058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9FF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178546" y="3259073"/>
              <a:ext cx="76200" cy="853440"/>
            </a:xfrm>
            <a:custGeom>
              <a:avLst/>
              <a:gdLst/>
              <a:ahLst/>
              <a:cxnLst/>
              <a:rect l="l" t="t" r="r" b="b"/>
              <a:pathLst>
                <a:path w="76200" h="853439">
                  <a:moveTo>
                    <a:pt x="76200" y="643128"/>
                  </a:moveTo>
                  <a:lnTo>
                    <a:pt x="69850" y="630428"/>
                  </a:lnTo>
                  <a:lnTo>
                    <a:pt x="38100" y="566928"/>
                  </a:lnTo>
                  <a:lnTo>
                    <a:pt x="0" y="643128"/>
                  </a:lnTo>
                  <a:lnTo>
                    <a:pt x="28194" y="643128"/>
                  </a:lnTo>
                  <a:lnTo>
                    <a:pt x="28194" y="776986"/>
                  </a:lnTo>
                  <a:lnTo>
                    <a:pt x="0" y="776986"/>
                  </a:lnTo>
                  <a:lnTo>
                    <a:pt x="38100" y="853186"/>
                  </a:lnTo>
                  <a:lnTo>
                    <a:pt x="69850" y="789686"/>
                  </a:lnTo>
                  <a:lnTo>
                    <a:pt x="76200" y="776986"/>
                  </a:lnTo>
                  <a:lnTo>
                    <a:pt x="48006" y="776986"/>
                  </a:lnTo>
                  <a:lnTo>
                    <a:pt x="48006" y="643128"/>
                  </a:lnTo>
                  <a:lnTo>
                    <a:pt x="76200" y="643128"/>
                  </a:lnTo>
                  <a:close/>
                </a:path>
                <a:path w="76200" h="853439">
                  <a:moveTo>
                    <a:pt x="76200" y="76200"/>
                  </a:move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28194" y="76200"/>
                  </a:lnTo>
                  <a:lnTo>
                    <a:pt x="28194" y="210058"/>
                  </a:lnTo>
                  <a:lnTo>
                    <a:pt x="0" y="210058"/>
                  </a:lnTo>
                  <a:lnTo>
                    <a:pt x="38100" y="286270"/>
                  </a:lnTo>
                  <a:lnTo>
                    <a:pt x="69850" y="222758"/>
                  </a:lnTo>
                  <a:lnTo>
                    <a:pt x="76200" y="210058"/>
                  </a:lnTo>
                  <a:lnTo>
                    <a:pt x="48006" y="210058"/>
                  </a:lnTo>
                  <a:lnTo>
                    <a:pt x="48006" y="76200"/>
                  </a:lnTo>
                  <a:lnTo>
                    <a:pt x="76200" y="76200"/>
                  </a:lnTo>
                  <a:close/>
                </a:path>
              </a:pathLst>
            </a:custGeom>
            <a:solidFill>
              <a:srgbClr val="7AE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294878" y="3205073"/>
            <a:ext cx="223520" cy="266001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400" spc="-50" dirty="0">
                <a:solidFill>
                  <a:srgbClr val="9FF1EA"/>
                </a:solidFill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  <a:spcBef>
                <a:spcPts val="110"/>
              </a:spcBef>
            </a:pPr>
            <a:r>
              <a:rPr sz="1400" spc="-50" dirty="0">
                <a:solidFill>
                  <a:srgbClr val="9FF1EA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-50" dirty="0">
                <a:solidFill>
                  <a:srgbClr val="79EEC2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  <a:spcBef>
                <a:spcPts val="145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495"/>
              </a:lnSpc>
            </a:pPr>
            <a:r>
              <a:rPr sz="1400" spc="-50" dirty="0">
                <a:solidFill>
                  <a:srgbClr val="9FF3AE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90"/>
              </a:lnSpc>
            </a:pPr>
            <a:r>
              <a:rPr sz="1400" spc="-25" dirty="0">
                <a:solidFill>
                  <a:srgbClr val="79EE8F"/>
                </a:solidFill>
                <a:latin typeface="Cambria Math"/>
                <a:cs typeface="Cambria Math"/>
              </a:rPr>
              <a:t>10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166872" y="5739384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799"/>
                </a:lnTo>
                <a:lnTo>
                  <a:pt x="457200" y="304799"/>
                </a:lnTo>
                <a:lnTo>
                  <a:pt x="609600" y="152399"/>
                </a:lnTo>
                <a:lnTo>
                  <a:pt x="4572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307460" y="5727293"/>
            <a:ext cx="2514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SB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Rahmenzeiger</a:t>
            </a:r>
            <a:r>
              <a:rPr spc="-195" dirty="0"/>
              <a:t> </a:t>
            </a:r>
            <a:r>
              <a:rPr spc="-10" dirty="0"/>
              <a:t>verschieben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956046" y="5172112"/>
            <a:ext cx="2806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0"/>
              </a:lnSpc>
            </a:pPr>
            <a:r>
              <a:rPr sz="1000" spc="-20" dirty="0">
                <a:latin typeface="Consolas"/>
                <a:cs typeface="Consolas"/>
              </a:rPr>
              <a:t>NULL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81271" y="5297423"/>
            <a:ext cx="4029710" cy="178435"/>
          </a:xfrm>
          <a:prstGeom prst="rect">
            <a:avLst/>
          </a:prstGeom>
          <a:solidFill>
            <a:srgbClr val="9FF1CD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80"/>
              </a:lnSpc>
            </a:pPr>
            <a:r>
              <a:rPr sz="1000" spc="-20" dirty="0">
                <a:latin typeface="Consolas"/>
                <a:cs typeface="Consolas"/>
              </a:rPr>
              <a:t>NULL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81271" y="5010911"/>
            <a:ext cx="4029710" cy="287020"/>
          </a:xfrm>
          <a:prstGeom prst="rect">
            <a:avLst/>
          </a:prstGeom>
          <a:solidFill>
            <a:srgbClr val="79EEC2"/>
          </a:solidFill>
        </p:spPr>
        <p:txBody>
          <a:bodyPr vert="horz" wrap="square" lIns="0" tIns="495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90"/>
              </a:spcBef>
            </a:pPr>
            <a:r>
              <a:rPr sz="1000" b="0" dirty="0">
                <a:latin typeface="Calibri Light"/>
                <a:cs typeface="Calibri Light"/>
              </a:rPr>
              <a:t>Gerettete</a:t>
            </a:r>
            <a:r>
              <a:rPr sz="1000" b="0" spc="-4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Register,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die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in</a:t>
            </a:r>
            <a:r>
              <a:rPr sz="1000" b="0" spc="-1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r>
              <a:rPr sz="1000" spc="-340" dirty="0">
                <a:latin typeface="Consolas"/>
                <a:cs typeface="Consolas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verwendet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wurden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081271" y="4437888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79EE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596382" y="4475734"/>
            <a:ext cx="1012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Parameter</a:t>
            </a:r>
            <a:r>
              <a:rPr sz="1000" b="0" spc="-1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spc="-25" dirty="0">
                <a:latin typeface="Consolas"/>
                <a:cs typeface="Consolas"/>
              </a:rPr>
              <a:t>f()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081271" y="4104132"/>
            <a:ext cx="4029710" cy="152400"/>
          </a:xfrm>
          <a:custGeom>
            <a:avLst/>
            <a:gdLst/>
            <a:ahLst/>
            <a:cxnLst/>
            <a:rect l="l" t="t" r="r" b="b"/>
            <a:pathLst>
              <a:path w="4029709" h="152400">
                <a:moveTo>
                  <a:pt x="4029455" y="0"/>
                </a:moveTo>
                <a:lnTo>
                  <a:pt x="0" y="0"/>
                </a:lnTo>
                <a:lnTo>
                  <a:pt x="0" y="152400"/>
                </a:lnTo>
                <a:lnTo>
                  <a:pt x="4029455" y="152400"/>
                </a:lnTo>
                <a:lnTo>
                  <a:pt x="4029455" y="0"/>
                </a:lnTo>
                <a:close/>
              </a:path>
            </a:pathLst>
          </a:custGeom>
          <a:solidFill>
            <a:srgbClr val="9FF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280914" y="4074922"/>
            <a:ext cx="164401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Rahmenzeiger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(FP)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909186" y="4168140"/>
            <a:ext cx="4201795" cy="1110615"/>
            <a:chOff x="3909186" y="4168140"/>
            <a:chExt cx="4201795" cy="1110615"/>
          </a:xfrm>
        </p:grpSpPr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09186" y="4168140"/>
              <a:ext cx="177926" cy="111036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081271" y="4283964"/>
              <a:ext cx="4029710" cy="154305"/>
            </a:xfrm>
            <a:custGeom>
              <a:avLst/>
              <a:gdLst/>
              <a:ahLst/>
              <a:cxnLst/>
              <a:rect l="l" t="t" r="r" b="b"/>
              <a:pathLst>
                <a:path w="4029709" h="154304">
                  <a:moveTo>
                    <a:pt x="4029455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4029455" y="153924"/>
                  </a:lnTo>
                  <a:lnTo>
                    <a:pt x="4029455" y="0"/>
                  </a:lnTo>
                  <a:close/>
                </a:path>
              </a:pathLst>
            </a:custGeom>
            <a:solidFill>
              <a:srgbClr val="9FF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03238" y="4317873"/>
              <a:ext cx="76200" cy="79375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4081271" y="4255389"/>
            <a:ext cx="40297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3940">
              <a:lnSpc>
                <a:spcPct val="100000"/>
              </a:lnSpc>
              <a:spcBef>
                <a:spcPts val="95"/>
              </a:spcBef>
              <a:tabLst>
                <a:tab pos="2636520" algn="l"/>
              </a:tabLst>
            </a:pPr>
            <a:r>
              <a:rPr sz="1000" b="0" spc="-10" dirty="0">
                <a:latin typeface="Calibri Light"/>
                <a:cs typeface="Calibri Light"/>
              </a:rPr>
              <a:t>Rücksprungs-</a:t>
            </a:r>
            <a:r>
              <a:rPr sz="1000" b="0" dirty="0">
                <a:latin typeface="Calibri Light"/>
                <a:cs typeface="Calibri Light"/>
              </a:rPr>
              <a:t>Adresse</a:t>
            </a:r>
            <a:r>
              <a:rPr sz="1000" b="0" spc="1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(</a:t>
            </a:r>
            <a:r>
              <a:rPr sz="1000" spc="-10" dirty="0">
                <a:latin typeface="Consolas"/>
                <a:cs typeface="Consolas"/>
              </a:rPr>
              <a:t>main</a:t>
            </a:r>
            <a:r>
              <a:rPr sz="1000" dirty="0">
                <a:latin typeface="Consolas"/>
                <a:cs typeface="Consolas"/>
              </a:rPr>
              <a:t>	</a:t>
            </a:r>
            <a:r>
              <a:rPr sz="1000" b="0" spc="-10" dirty="0">
                <a:latin typeface="Calibri Light"/>
                <a:cs typeface="Calibri Light"/>
              </a:rPr>
              <a:t>Offset)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081271" y="3531108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1"/>
                </a:lnTo>
                <a:lnTo>
                  <a:pt x="4029455" y="286511"/>
                </a:lnTo>
                <a:lnTo>
                  <a:pt x="4029455" y="0"/>
                </a:lnTo>
                <a:close/>
              </a:path>
            </a:pathLst>
          </a:custGeom>
          <a:solidFill>
            <a:srgbClr val="9FF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443982" y="3568700"/>
            <a:ext cx="13163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Lokale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Variablen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25" dirty="0">
                <a:latin typeface="Consolas"/>
                <a:cs typeface="Consolas"/>
              </a:rPr>
              <a:t>f()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081271" y="3817620"/>
            <a:ext cx="4029710" cy="287020"/>
          </a:xfrm>
          <a:prstGeom prst="rect">
            <a:avLst/>
          </a:prstGeom>
          <a:solidFill>
            <a:srgbClr val="7AECE1"/>
          </a:solidFill>
        </p:spPr>
        <p:txBody>
          <a:bodyPr vert="horz" wrap="square" lIns="0" tIns="49530" rIns="0" bIns="0" rtlCol="0">
            <a:spAutoFit/>
          </a:bodyPr>
          <a:lstStyle/>
          <a:p>
            <a:pPr marL="748030">
              <a:lnSpc>
                <a:spcPct val="100000"/>
              </a:lnSpc>
              <a:spcBef>
                <a:spcPts val="390"/>
              </a:spcBef>
            </a:pPr>
            <a:r>
              <a:rPr sz="1000" b="0" dirty="0">
                <a:latin typeface="Calibri Light"/>
                <a:cs typeface="Calibri Light"/>
              </a:rPr>
              <a:t>Gerettete</a:t>
            </a:r>
            <a:r>
              <a:rPr sz="1000" b="0" spc="-4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Register, die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in</a:t>
            </a:r>
            <a:r>
              <a:rPr sz="1000" b="0" spc="-1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f()</a:t>
            </a:r>
            <a:r>
              <a:rPr sz="1000" spc="-330" dirty="0">
                <a:latin typeface="Consolas"/>
                <a:cs typeface="Consolas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verwendet</a:t>
            </a:r>
            <a:r>
              <a:rPr sz="1000" b="0" spc="-1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wurden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081271" y="3244595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7A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596382" y="3282188"/>
            <a:ext cx="1012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Parameter</a:t>
            </a:r>
            <a:r>
              <a:rPr sz="1000" b="0" spc="-1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spc="-25" dirty="0">
                <a:latin typeface="Consolas"/>
                <a:cs typeface="Consolas"/>
              </a:rPr>
              <a:t>g()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081271" y="2912364"/>
            <a:ext cx="4029710" cy="152400"/>
          </a:xfrm>
          <a:custGeom>
            <a:avLst/>
            <a:gdLst/>
            <a:ahLst/>
            <a:cxnLst/>
            <a:rect l="l" t="t" r="r" b="b"/>
            <a:pathLst>
              <a:path w="4029709" h="152400">
                <a:moveTo>
                  <a:pt x="4029455" y="0"/>
                </a:moveTo>
                <a:lnTo>
                  <a:pt x="0" y="0"/>
                </a:lnTo>
                <a:lnTo>
                  <a:pt x="0" y="152400"/>
                </a:lnTo>
                <a:lnTo>
                  <a:pt x="4029455" y="152400"/>
                </a:lnTo>
                <a:lnTo>
                  <a:pt x="4029455" y="0"/>
                </a:lnTo>
                <a:close/>
              </a:path>
            </a:pathLst>
          </a:custGeom>
          <a:solidFill>
            <a:srgbClr val="A0DE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386070" y="2882899"/>
            <a:ext cx="1433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Rahmenzeiger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(FP)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25" dirty="0">
                <a:latin typeface="Consolas"/>
                <a:cs typeface="Consolas"/>
              </a:rPr>
              <a:t>f()</a:t>
            </a:r>
            <a:endParaRPr sz="1000">
              <a:latin typeface="Consolas"/>
              <a:cs typeface="Consolas"/>
            </a:endParaRPr>
          </a:p>
        </p:txBody>
      </p:sp>
      <p:pic>
        <p:nvPicPr>
          <p:cNvPr id="49" name="object 4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78545" y="2900933"/>
            <a:ext cx="76200" cy="162051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8294878" y="2852420"/>
            <a:ext cx="1244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solidFill>
                  <a:srgbClr val="A0DEF0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</p:txBody>
      </p:sp>
      <p:pic>
        <p:nvPicPr>
          <p:cNvPr id="51" name="object 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0710" y="2965704"/>
            <a:ext cx="177926" cy="1110361"/>
          </a:xfrm>
          <a:prstGeom prst="rect">
            <a:avLst/>
          </a:prstGeom>
        </p:spPr>
      </p:pic>
      <p:sp>
        <p:nvSpPr>
          <p:cNvPr id="52" name="object 52"/>
          <p:cNvSpPr txBox="1"/>
          <p:nvPr/>
        </p:nvSpPr>
        <p:spPr>
          <a:xfrm>
            <a:off x="3310509" y="2636333"/>
            <a:ext cx="247015" cy="68008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800" b="0" spc="-25" dirty="0">
                <a:latin typeface="Calibri Light"/>
                <a:cs typeface="Calibri Light"/>
              </a:rPr>
              <a:t>FP</a:t>
            </a:r>
            <a:endParaRPr sz="18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800" b="0" spc="-25" dirty="0">
                <a:latin typeface="Calibri Light"/>
                <a:cs typeface="Calibri Light"/>
              </a:rPr>
              <a:t>SP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574026" y="4753736"/>
            <a:ext cx="347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5,</a:t>
            </a:r>
            <a:r>
              <a:rPr sz="1200" spc="-15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50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574026" y="4448682"/>
            <a:ext cx="347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5,</a:t>
            </a:r>
            <a:r>
              <a:rPr sz="1200" spc="-15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50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451090" y="4057650"/>
            <a:ext cx="599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BP</a:t>
            </a:r>
            <a:r>
              <a:rPr sz="1200" spc="-10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+</a:t>
            </a:r>
            <a:r>
              <a:rPr sz="1200" spc="-10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25" dirty="0">
                <a:solidFill>
                  <a:srgbClr val="FF3300"/>
                </a:solidFill>
                <a:latin typeface="Consolas"/>
                <a:cs typeface="Consolas"/>
              </a:rPr>
              <a:t>14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643114" y="3546729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3300"/>
                </a:solidFill>
                <a:latin typeface="Consolas"/>
                <a:cs typeface="Consolas"/>
              </a:rPr>
              <a:t>15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646796" y="3254502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3300"/>
                </a:solidFill>
                <a:latin typeface="Consolas"/>
                <a:cs typeface="Consolas"/>
              </a:rPr>
              <a:t>16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451090" y="2869438"/>
            <a:ext cx="599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BP</a:t>
            </a:r>
            <a:r>
              <a:rPr sz="1200" spc="-10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+</a:t>
            </a:r>
            <a:r>
              <a:rPr sz="1200" spc="-10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25" dirty="0">
                <a:solidFill>
                  <a:srgbClr val="FF3300"/>
                </a:solidFill>
                <a:latin typeface="Consolas"/>
                <a:cs typeface="Consolas"/>
              </a:rPr>
              <a:t>24</a:t>
            </a:r>
            <a:endParaRPr sz="120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962295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1271" y="4256532"/>
            <a:ext cx="4029710" cy="27940"/>
          </a:xfrm>
          <a:custGeom>
            <a:avLst/>
            <a:gdLst/>
            <a:ahLst/>
            <a:cxnLst/>
            <a:rect l="l" t="t" r="r" b="b"/>
            <a:pathLst>
              <a:path w="4029709" h="27939">
                <a:moveTo>
                  <a:pt x="0" y="27432"/>
                </a:moveTo>
                <a:lnTo>
                  <a:pt x="4029455" y="27432"/>
                </a:lnTo>
                <a:lnTo>
                  <a:pt x="4029455" y="0"/>
                </a:lnTo>
                <a:lnTo>
                  <a:pt x="0" y="0"/>
                </a:lnTo>
                <a:lnTo>
                  <a:pt x="0" y="27432"/>
                </a:lnTo>
                <a:close/>
              </a:path>
            </a:pathLst>
          </a:custGeom>
          <a:solidFill>
            <a:srgbClr val="DEF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81271" y="3064764"/>
            <a:ext cx="4029710" cy="180340"/>
          </a:xfrm>
          <a:custGeom>
            <a:avLst/>
            <a:gdLst/>
            <a:ahLst/>
            <a:cxnLst/>
            <a:rect l="l" t="t" r="r" b="b"/>
            <a:pathLst>
              <a:path w="4029709" h="180339">
                <a:moveTo>
                  <a:pt x="0" y="179832"/>
                </a:moveTo>
                <a:lnTo>
                  <a:pt x="4029455" y="179832"/>
                </a:lnTo>
                <a:lnTo>
                  <a:pt x="4029455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DEF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947672" y="106679"/>
            <a:ext cx="8879205" cy="2806065"/>
            <a:chOff x="1947672" y="106679"/>
            <a:chExt cx="8879205" cy="2806065"/>
          </a:xfrm>
        </p:grpSpPr>
        <p:sp>
          <p:nvSpPr>
            <p:cNvPr id="5" name="object 5"/>
            <p:cNvSpPr/>
            <p:nvPr/>
          </p:nvSpPr>
          <p:spPr>
            <a:xfrm>
              <a:off x="4081272" y="1696212"/>
              <a:ext cx="4029710" cy="1216660"/>
            </a:xfrm>
            <a:custGeom>
              <a:avLst/>
              <a:gdLst/>
              <a:ahLst/>
              <a:cxnLst/>
              <a:rect l="l" t="t" r="r" b="b"/>
              <a:pathLst>
                <a:path w="4029709" h="1216660">
                  <a:moveTo>
                    <a:pt x="0" y="1216151"/>
                  </a:moveTo>
                  <a:lnTo>
                    <a:pt x="4029455" y="1216151"/>
                  </a:lnTo>
                  <a:lnTo>
                    <a:pt x="4029455" y="0"/>
                  </a:lnTo>
                  <a:lnTo>
                    <a:pt x="0" y="0"/>
                  </a:lnTo>
                  <a:lnTo>
                    <a:pt x="0" y="1216151"/>
                  </a:lnTo>
                  <a:close/>
                </a:path>
              </a:pathLst>
            </a:custGeom>
            <a:solidFill>
              <a:srgbClr val="DEF9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7672" y="106679"/>
              <a:ext cx="8878824" cy="23820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7672" y="236219"/>
              <a:ext cx="8878824" cy="1621536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4081271" y="4724400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9FF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38826" y="4762246"/>
            <a:ext cx="15265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Lokale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Variablen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1271" y="5631179"/>
            <a:ext cx="4029710" cy="285115"/>
          </a:xfrm>
          <a:prstGeom prst="rect">
            <a:avLst/>
          </a:prstGeom>
          <a:solidFill>
            <a:srgbClr val="79EE8F"/>
          </a:solidFill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500" spc="-10" dirty="0">
                <a:latin typeface="Consolas"/>
                <a:cs typeface="Consolas"/>
              </a:rPr>
              <a:t>*envp</a:t>
            </a:r>
            <a:endParaRPr sz="500">
              <a:latin typeface="Consolas"/>
              <a:cs typeface="Consolas"/>
            </a:endParaRPr>
          </a:p>
          <a:p>
            <a:pPr marL="1926589" marR="1915795" indent="-3810" algn="ctr">
              <a:lnSpc>
                <a:spcPct val="100000"/>
              </a:lnSpc>
            </a:pPr>
            <a:r>
              <a:rPr sz="500" spc="-10" dirty="0">
                <a:latin typeface="Consolas"/>
                <a:cs typeface="Consolas"/>
              </a:rPr>
              <a:t>*argv arg</a:t>
            </a:r>
            <a:r>
              <a:rPr sz="500" spc="-204" dirty="0">
                <a:latin typeface="Consolas"/>
                <a:cs typeface="Consolas"/>
              </a:rPr>
              <a:t> </a:t>
            </a:r>
            <a:r>
              <a:rPr sz="500" spc="-50" dirty="0">
                <a:latin typeface="Consolas"/>
                <a:cs typeface="Consolas"/>
              </a:rPr>
              <a:t>c</a:t>
            </a:r>
            <a:endParaRPr sz="50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81271" y="5475732"/>
            <a:ext cx="4029710" cy="155575"/>
          </a:xfrm>
          <a:prstGeom prst="rect">
            <a:avLst/>
          </a:prstGeom>
          <a:solidFill>
            <a:srgbClr val="9FF3AE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080"/>
              </a:lnSpc>
            </a:pPr>
            <a:r>
              <a:rPr sz="1000" b="0" spc="-10" dirty="0">
                <a:latin typeface="Calibri Light"/>
                <a:cs typeface="Calibri Light"/>
              </a:rPr>
              <a:t>Return-</a:t>
            </a:r>
            <a:r>
              <a:rPr sz="1000" b="0" dirty="0">
                <a:latin typeface="Calibri Light"/>
                <a:cs typeface="Calibri Light"/>
              </a:rPr>
              <a:t>Adresse</a:t>
            </a:r>
            <a:r>
              <a:rPr sz="1000" b="0" spc="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178545" y="3259073"/>
            <a:ext cx="76200" cy="2659380"/>
            <a:chOff x="8178545" y="3259073"/>
            <a:chExt cx="76200" cy="2659380"/>
          </a:xfrm>
        </p:grpSpPr>
        <p:sp>
          <p:nvSpPr>
            <p:cNvPr id="13" name="object 13"/>
            <p:cNvSpPr/>
            <p:nvPr/>
          </p:nvSpPr>
          <p:spPr>
            <a:xfrm>
              <a:off x="8178545" y="5631941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70"/>
                  </a:moveTo>
                  <a:lnTo>
                    <a:pt x="0" y="210070"/>
                  </a:lnTo>
                  <a:lnTo>
                    <a:pt x="38100" y="286270"/>
                  </a:lnTo>
                  <a:lnTo>
                    <a:pt x="69850" y="222770"/>
                  </a:lnTo>
                  <a:lnTo>
                    <a:pt x="28194" y="222770"/>
                  </a:lnTo>
                  <a:lnTo>
                    <a:pt x="28194" y="210070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70"/>
                  </a:lnTo>
                  <a:lnTo>
                    <a:pt x="48005" y="222770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70"/>
                  </a:moveTo>
                  <a:lnTo>
                    <a:pt x="48005" y="210070"/>
                  </a:lnTo>
                  <a:lnTo>
                    <a:pt x="48005" y="222770"/>
                  </a:lnTo>
                  <a:lnTo>
                    <a:pt x="69850" y="222770"/>
                  </a:lnTo>
                  <a:lnTo>
                    <a:pt x="76200" y="210070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9EE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8545" y="5481066"/>
              <a:ext cx="76200" cy="16200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8545" y="5292089"/>
              <a:ext cx="76200" cy="16205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178545" y="5014722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7"/>
                  </a:moveTo>
                  <a:lnTo>
                    <a:pt x="0" y="210057"/>
                  </a:lnTo>
                  <a:lnTo>
                    <a:pt x="38100" y="286257"/>
                  </a:lnTo>
                  <a:lnTo>
                    <a:pt x="69850" y="222757"/>
                  </a:lnTo>
                  <a:lnTo>
                    <a:pt x="28194" y="222757"/>
                  </a:lnTo>
                  <a:lnTo>
                    <a:pt x="28194" y="210057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7"/>
                  </a:lnTo>
                  <a:lnTo>
                    <a:pt x="48005" y="222757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7"/>
                  </a:moveTo>
                  <a:lnTo>
                    <a:pt x="48005" y="210057"/>
                  </a:lnTo>
                  <a:lnTo>
                    <a:pt x="48005" y="222757"/>
                  </a:lnTo>
                  <a:lnTo>
                    <a:pt x="69850" y="222757"/>
                  </a:lnTo>
                  <a:lnTo>
                    <a:pt x="76200" y="210057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9E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178545" y="4729733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8"/>
                  </a:moveTo>
                  <a:lnTo>
                    <a:pt x="0" y="210058"/>
                  </a:lnTo>
                  <a:lnTo>
                    <a:pt x="38100" y="286258"/>
                  </a:lnTo>
                  <a:lnTo>
                    <a:pt x="69850" y="222758"/>
                  </a:lnTo>
                  <a:lnTo>
                    <a:pt x="28194" y="222758"/>
                  </a:lnTo>
                  <a:lnTo>
                    <a:pt x="28194" y="210058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8"/>
                  </a:lnTo>
                  <a:lnTo>
                    <a:pt x="48005" y="222758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8"/>
                  </a:moveTo>
                  <a:lnTo>
                    <a:pt x="48005" y="210058"/>
                  </a:lnTo>
                  <a:lnTo>
                    <a:pt x="48005" y="222758"/>
                  </a:lnTo>
                  <a:lnTo>
                    <a:pt x="69850" y="222758"/>
                  </a:lnTo>
                  <a:lnTo>
                    <a:pt x="76200" y="210058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9FF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78545" y="4447793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7"/>
                  </a:moveTo>
                  <a:lnTo>
                    <a:pt x="0" y="210057"/>
                  </a:lnTo>
                  <a:lnTo>
                    <a:pt x="38100" y="286257"/>
                  </a:lnTo>
                  <a:lnTo>
                    <a:pt x="69850" y="222757"/>
                  </a:lnTo>
                  <a:lnTo>
                    <a:pt x="28194" y="222757"/>
                  </a:lnTo>
                  <a:lnTo>
                    <a:pt x="28194" y="210057"/>
                  </a:lnTo>
                  <a:close/>
                </a:path>
                <a:path w="76200" h="286385">
                  <a:moveTo>
                    <a:pt x="48005" y="63499"/>
                  </a:moveTo>
                  <a:lnTo>
                    <a:pt x="28194" y="63499"/>
                  </a:lnTo>
                  <a:lnTo>
                    <a:pt x="28194" y="222757"/>
                  </a:lnTo>
                  <a:lnTo>
                    <a:pt x="48005" y="222757"/>
                  </a:lnTo>
                  <a:lnTo>
                    <a:pt x="48005" y="63499"/>
                  </a:lnTo>
                  <a:close/>
                </a:path>
                <a:path w="76200" h="286385">
                  <a:moveTo>
                    <a:pt x="76200" y="210057"/>
                  </a:moveTo>
                  <a:lnTo>
                    <a:pt x="48005" y="210057"/>
                  </a:lnTo>
                  <a:lnTo>
                    <a:pt x="48005" y="222757"/>
                  </a:lnTo>
                  <a:lnTo>
                    <a:pt x="69850" y="222757"/>
                  </a:lnTo>
                  <a:lnTo>
                    <a:pt x="76200" y="210057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199"/>
                  </a:lnTo>
                  <a:lnTo>
                    <a:pt x="28194" y="76199"/>
                  </a:lnTo>
                  <a:lnTo>
                    <a:pt x="28194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499"/>
                  </a:moveTo>
                  <a:lnTo>
                    <a:pt x="48005" y="63499"/>
                  </a:lnTo>
                  <a:lnTo>
                    <a:pt x="48005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79E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78545" y="4103369"/>
              <a:ext cx="76200" cy="1620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8545" y="4292345"/>
              <a:ext cx="76200" cy="16205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178545" y="3541013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8"/>
                  </a:moveTo>
                  <a:lnTo>
                    <a:pt x="0" y="210058"/>
                  </a:lnTo>
                  <a:lnTo>
                    <a:pt x="38100" y="286258"/>
                  </a:lnTo>
                  <a:lnTo>
                    <a:pt x="69850" y="222758"/>
                  </a:lnTo>
                  <a:lnTo>
                    <a:pt x="28194" y="222758"/>
                  </a:lnTo>
                  <a:lnTo>
                    <a:pt x="28194" y="210058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8"/>
                  </a:lnTo>
                  <a:lnTo>
                    <a:pt x="48005" y="222758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8"/>
                  </a:moveTo>
                  <a:lnTo>
                    <a:pt x="48005" y="210058"/>
                  </a:lnTo>
                  <a:lnTo>
                    <a:pt x="48005" y="222758"/>
                  </a:lnTo>
                  <a:lnTo>
                    <a:pt x="69850" y="222758"/>
                  </a:lnTo>
                  <a:lnTo>
                    <a:pt x="76200" y="210058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9FF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178546" y="3259073"/>
              <a:ext cx="76200" cy="853440"/>
            </a:xfrm>
            <a:custGeom>
              <a:avLst/>
              <a:gdLst/>
              <a:ahLst/>
              <a:cxnLst/>
              <a:rect l="l" t="t" r="r" b="b"/>
              <a:pathLst>
                <a:path w="76200" h="853439">
                  <a:moveTo>
                    <a:pt x="76200" y="643128"/>
                  </a:moveTo>
                  <a:lnTo>
                    <a:pt x="69850" y="630428"/>
                  </a:lnTo>
                  <a:lnTo>
                    <a:pt x="38100" y="566928"/>
                  </a:lnTo>
                  <a:lnTo>
                    <a:pt x="0" y="643128"/>
                  </a:lnTo>
                  <a:lnTo>
                    <a:pt x="28194" y="643128"/>
                  </a:lnTo>
                  <a:lnTo>
                    <a:pt x="28194" y="776986"/>
                  </a:lnTo>
                  <a:lnTo>
                    <a:pt x="0" y="776986"/>
                  </a:lnTo>
                  <a:lnTo>
                    <a:pt x="38100" y="853186"/>
                  </a:lnTo>
                  <a:lnTo>
                    <a:pt x="69850" y="789686"/>
                  </a:lnTo>
                  <a:lnTo>
                    <a:pt x="76200" y="776986"/>
                  </a:lnTo>
                  <a:lnTo>
                    <a:pt x="48006" y="776986"/>
                  </a:lnTo>
                  <a:lnTo>
                    <a:pt x="48006" y="643128"/>
                  </a:lnTo>
                  <a:lnTo>
                    <a:pt x="76200" y="643128"/>
                  </a:lnTo>
                  <a:close/>
                </a:path>
                <a:path w="76200" h="853439">
                  <a:moveTo>
                    <a:pt x="76200" y="76200"/>
                  </a:move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28194" y="76200"/>
                  </a:lnTo>
                  <a:lnTo>
                    <a:pt x="28194" y="210058"/>
                  </a:lnTo>
                  <a:lnTo>
                    <a:pt x="0" y="210058"/>
                  </a:lnTo>
                  <a:lnTo>
                    <a:pt x="38100" y="286270"/>
                  </a:lnTo>
                  <a:lnTo>
                    <a:pt x="69850" y="222758"/>
                  </a:lnTo>
                  <a:lnTo>
                    <a:pt x="76200" y="210058"/>
                  </a:lnTo>
                  <a:lnTo>
                    <a:pt x="48006" y="210058"/>
                  </a:lnTo>
                  <a:lnTo>
                    <a:pt x="48006" y="76200"/>
                  </a:lnTo>
                  <a:lnTo>
                    <a:pt x="76200" y="76200"/>
                  </a:lnTo>
                  <a:close/>
                </a:path>
              </a:pathLst>
            </a:custGeom>
            <a:solidFill>
              <a:srgbClr val="7AE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294878" y="3205073"/>
            <a:ext cx="223520" cy="266001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400" spc="-50" dirty="0">
                <a:solidFill>
                  <a:srgbClr val="9FF1EA"/>
                </a:solidFill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  <a:spcBef>
                <a:spcPts val="110"/>
              </a:spcBef>
            </a:pPr>
            <a:r>
              <a:rPr sz="1400" spc="-50" dirty="0">
                <a:solidFill>
                  <a:srgbClr val="9FF1EA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-50" dirty="0">
                <a:solidFill>
                  <a:srgbClr val="79EEC2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  <a:spcBef>
                <a:spcPts val="145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495"/>
              </a:lnSpc>
            </a:pPr>
            <a:r>
              <a:rPr sz="1400" spc="-50" dirty="0">
                <a:solidFill>
                  <a:srgbClr val="9FF3AE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90"/>
              </a:lnSpc>
            </a:pPr>
            <a:r>
              <a:rPr sz="1400" spc="-25" dirty="0">
                <a:solidFill>
                  <a:srgbClr val="79EE8F"/>
                </a:solidFill>
                <a:latin typeface="Cambria Math"/>
                <a:cs typeface="Cambria Math"/>
              </a:rPr>
              <a:t>10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166872" y="5739384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799"/>
                </a:lnTo>
                <a:lnTo>
                  <a:pt x="457200" y="304799"/>
                </a:lnTo>
                <a:lnTo>
                  <a:pt x="609600" y="152399"/>
                </a:lnTo>
                <a:lnTo>
                  <a:pt x="4572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307460" y="5727293"/>
            <a:ext cx="2514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SB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Stapelzeiger</a:t>
            </a:r>
            <a:r>
              <a:rPr spc="-250" dirty="0"/>
              <a:t> </a:t>
            </a:r>
            <a:r>
              <a:rPr spc="-10" dirty="0"/>
              <a:t>verschieben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956046" y="5172112"/>
            <a:ext cx="2806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0"/>
              </a:lnSpc>
            </a:pPr>
            <a:r>
              <a:rPr sz="1000" spc="-20" dirty="0">
                <a:latin typeface="Consolas"/>
                <a:cs typeface="Consolas"/>
              </a:rPr>
              <a:t>NULL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81271" y="5297423"/>
            <a:ext cx="4029710" cy="178435"/>
          </a:xfrm>
          <a:prstGeom prst="rect">
            <a:avLst/>
          </a:prstGeom>
          <a:solidFill>
            <a:srgbClr val="9FF1CD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80"/>
              </a:lnSpc>
            </a:pPr>
            <a:r>
              <a:rPr sz="1000" spc="-20" dirty="0">
                <a:latin typeface="Consolas"/>
                <a:cs typeface="Consolas"/>
              </a:rPr>
              <a:t>NULL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81271" y="5010911"/>
            <a:ext cx="4029710" cy="287020"/>
          </a:xfrm>
          <a:prstGeom prst="rect">
            <a:avLst/>
          </a:prstGeom>
          <a:solidFill>
            <a:srgbClr val="79EEC2"/>
          </a:solidFill>
        </p:spPr>
        <p:txBody>
          <a:bodyPr vert="horz" wrap="square" lIns="0" tIns="495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90"/>
              </a:spcBef>
            </a:pPr>
            <a:r>
              <a:rPr sz="1000" b="0" dirty="0">
                <a:latin typeface="Calibri Light"/>
                <a:cs typeface="Calibri Light"/>
              </a:rPr>
              <a:t>Gerettete</a:t>
            </a:r>
            <a:r>
              <a:rPr sz="1000" b="0" spc="-4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Register,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die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in</a:t>
            </a:r>
            <a:r>
              <a:rPr sz="1000" b="0" spc="-1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r>
              <a:rPr sz="1000" spc="-340" dirty="0">
                <a:latin typeface="Consolas"/>
                <a:cs typeface="Consolas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verwendet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wurden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081271" y="4437888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79EE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596382" y="4475734"/>
            <a:ext cx="1012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Parameter</a:t>
            </a:r>
            <a:r>
              <a:rPr sz="1000" b="0" spc="-1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spc="-25" dirty="0">
                <a:latin typeface="Consolas"/>
                <a:cs typeface="Consolas"/>
              </a:rPr>
              <a:t>f()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081271" y="4104132"/>
            <a:ext cx="4029710" cy="152400"/>
          </a:xfrm>
          <a:custGeom>
            <a:avLst/>
            <a:gdLst/>
            <a:ahLst/>
            <a:cxnLst/>
            <a:rect l="l" t="t" r="r" b="b"/>
            <a:pathLst>
              <a:path w="4029709" h="152400">
                <a:moveTo>
                  <a:pt x="4029455" y="0"/>
                </a:moveTo>
                <a:lnTo>
                  <a:pt x="0" y="0"/>
                </a:lnTo>
                <a:lnTo>
                  <a:pt x="0" y="152400"/>
                </a:lnTo>
                <a:lnTo>
                  <a:pt x="4029455" y="152400"/>
                </a:lnTo>
                <a:lnTo>
                  <a:pt x="4029455" y="0"/>
                </a:lnTo>
                <a:close/>
              </a:path>
            </a:pathLst>
          </a:custGeom>
          <a:solidFill>
            <a:srgbClr val="9FF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280914" y="4074922"/>
            <a:ext cx="164401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Rahmenzeiger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(FP)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909186" y="4168140"/>
            <a:ext cx="4201795" cy="1110615"/>
            <a:chOff x="3909186" y="4168140"/>
            <a:chExt cx="4201795" cy="1110615"/>
          </a:xfrm>
        </p:grpSpPr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09186" y="4168140"/>
              <a:ext cx="177926" cy="111036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081271" y="4283964"/>
              <a:ext cx="4029710" cy="154305"/>
            </a:xfrm>
            <a:custGeom>
              <a:avLst/>
              <a:gdLst/>
              <a:ahLst/>
              <a:cxnLst/>
              <a:rect l="l" t="t" r="r" b="b"/>
              <a:pathLst>
                <a:path w="4029709" h="154304">
                  <a:moveTo>
                    <a:pt x="4029455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4029455" y="153924"/>
                  </a:lnTo>
                  <a:lnTo>
                    <a:pt x="4029455" y="0"/>
                  </a:lnTo>
                  <a:close/>
                </a:path>
              </a:pathLst>
            </a:custGeom>
            <a:solidFill>
              <a:srgbClr val="9FF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03238" y="4317873"/>
              <a:ext cx="76200" cy="79375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4081271" y="4255389"/>
            <a:ext cx="40297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3940">
              <a:lnSpc>
                <a:spcPct val="100000"/>
              </a:lnSpc>
              <a:spcBef>
                <a:spcPts val="95"/>
              </a:spcBef>
              <a:tabLst>
                <a:tab pos="2636520" algn="l"/>
              </a:tabLst>
            </a:pPr>
            <a:r>
              <a:rPr sz="1000" b="0" spc="-10" dirty="0">
                <a:latin typeface="Calibri Light"/>
                <a:cs typeface="Calibri Light"/>
              </a:rPr>
              <a:t>Rücksprungs-</a:t>
            </a:r>
            <a:r>
              <a:rPr sz="1000" b="0" dirty="0">
                <a:latin typeface="Calibri Light"/>
                <a:cs typeface="Calibri Light"/>
              </a:rPr>
              <a:t>Adresse</a:t>
            </a:r>
            <a:r>
              <a:rPr sz="1000" b="0" spc="1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(</a:t>
            </a:r>
            <a:r>
              <a:rPr sz="1000" spc="-10" dirty="0">
                <a:latin typeface="Consolas"/>
                <a:cs typeface="Consolas"/>
              </a:rPr>
              <a:t>main</a:t>
            </a:r>
            <a:r>
              <a:rPr sz="1000" dirty="0">
                <a:latin typeface="Consolas"/>
                <a:cs typeface="Consolas"/>
              </a:rPr>
              <a:t>	</a:t>
            </a:r>
            <a:r>
              <a:rPr sz="1000" b="0" spc="-10" dirty="0">
                <a:latin typeface="Calibri Light"/>
                <a:cs typeface="Calibri Light"/>
              </a:rPr>
              <a:t>Offset)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081271" y="3531108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1"/>
                </a:lnTo>
                <a:lnTo>
                  <a:pt x="4029455" y="286511"/>
                </a:lnTo>
                <a:lnTo>
                  <a:pt x="4029455" y="0"/>
                </a:lnTo>
                <a:close/>
              </a:path>
            </a:pathLst>
          </a:custGeom>
          <a:solidFill>
            <a:srgbClr val="9FF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443982" y="3568700"/>
            <a:ext cx="13163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Lokale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Variablen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25" dirty="0">
                <a:latin typeface="Consolas"/>
                <a:cs typeface="Consolas"/>
              </a:rPr>
              <a:t>f()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081271" y="3817620"/>
            <a:ext cx="4029710" cy="287020"/>
          </a:xfrm>
          <a:prstGeom prst="rect">
            <a:avLst/>
          </a:prstGeom>
          <a:solidFill>
            <a:srgbClr val="7AECE1"/>
          </a:solidFill>
        </p:spPr>
        <p:txBody>
          <a:bodyPr vert="horz" wrap="square" lIns="0" tIns="49530" rIns="0" bIns="0" rtlCol="0">
            <a:spAutoFit/>
          </a:bodyPr>
          <a:lstStyle/>
          <a:p>
            <a:pPr marL="748030">
              <a:lnSpc>
                <a:spcPct val="100000"/>
              </a:lnSpc>
              <a:spcBef>
                <a:spcPts val="390"/>
              </a:spcBef>
            </a:pPr>
            <a:r>
              <a:rPr sz="1000" b="0" dirty="0">
                <a:latin typeface="Calibri Light"/>
                <a:cs typeface="Calibri Light"/>
              </a:rPr>
              <a:t>Gerettete</a:t>
            </a:r>
            <a:r>
              <a:rPr sz="1000" b="0" spc="-4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Register, die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in</a:t>
            </a:r>
            <a:r>
              <a:rPr sz="1000" b="0" spc="-1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f()</a:t>
            </a:r>
            <a:r>
              <a:rPr sz="1000" spc="-330" dirty="0">
                <a:latin typeface="Consolas"/>
                <a:cs typeface="Consolas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verwendet</a:t>
            </a:r>
            <a:r>
              <a:rPr sz="1000" b="0" spc="-1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wurden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081271" y="3244595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7A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596382" y="3282188"/>
            <a:ext cx="1012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Parameter</a:t>
            </a:r>
            <a:r>
              <a:rPr sz="1000" b="0" spc="-1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spc="-25" dirty="0">
                <a:latin typeface="Consolas"/>
                <a:cs typeface="Consolas"/>
              </a:rPr>
              <a:t>g()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081271" y="2912364"/>
            <a:ext cx="4029710" cy="152400"/>
          </a:xfrm>
          <a:custGeom>
            <a:avLst/>
            <a:gdLst/>
            <a:ahLst/>
            <a:cxnLst/>
            <a:rect l="l" t="t" r="r" b="b"/>
            <a:pathLst>
              <a:path w="4029709" h="152400">
                <a:moveTo>
                  <a:pt x="4029455" y="0"/>
                </a:moveTo>
                <a:lnTo>
                  <a:pt x="0" y="0"/>
                </a:lnTo>
                <a:lnTo>
                  <a:pt x="0" y="152400"/>
                </a:lnTo>
                <a:lnTo>
                  <a:pt x="4029455" y="152400"/>
                </a:lnTo>
                <a:lnTo>
                  <a:pt x="4029455" y="0"/>
                </a:lnTo>
                <a:close/>
              </a:path>
            </a:pathLst>
          </a:custGeom>
          <a:solidFill>
            <a:srgbClr val="A0DE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386070" y="2882899"/>
            <a:ext cx="1433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Rahmenzeiger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(FP)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25" dirty="0">
                <a:latin typeface="Consolas"/>
                <a:cs typeface="Consolas"/>
              </a:rPr>
              <a:t>f()</a:t>
            </a:r>
            <a:endParaRPr sz="1000">
              <a:latin typeface="Consolas"/>
              <a:cs typeface="Consolas"/>
            </a:endParaRPr>
          </a:p>
        </p:txBody>
      </p:sp>
      <p:pic>
        <p:nvPicPr>
          <p:cNvPr id="46" name="object 4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78545" y="2900933"/>
            <a:ext cx="76200" cy="162051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8294878" y="2852420"/>
            <a:ext cx="1244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solidFill>
                  <a:srgbClr val="A0DEF0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</p:txBody>
      </p:sp>
      <p:pic>
        <p:nvPicPr>
          <p:cNvPr id="48" name="object 4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0710" y="2965704"/>
            <a:ext cx="177926" cy="1110361"/>
          </a:xfrm>
          <a:prstGeom prst="rect">
            <a:avLst/>
          </a:prstGeom>
        </p:spPr>
      </p:pic>
      <p:sp>
        <p:nvSpPr>
          <p:cNvPr id="49" name="object 49"/>
          <p:cNvSpPr/>
          <p:nvPr/>
        </p:nvSpPr>
        <p:spPr>
          <a:xfrm>
            <a:off x="3166872" y="2139695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800"/>
                </a:lnTo>
                <a:lnTo>
                  <a:pt x="457200" y="304800"/>
                </a:lnTo>
                <a:lnTo>
                  <a:pt x="609600" y="152400"/>
                </a:lnTo>
                <a:lnTo>
                  <a:pt x="457200" y="0"/>
                </a:lnTo>
                <a:close/>
              </a:path>
            </a:pathLst>
          </a:custGeom>
          <a:solidFill>
            <a:srgbClr val="EEB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310509" y="2127884"/>
            <a:ext cx="245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latin typeface="Calibri Light"/>
                <a:cs typeface="Calibri Light"/>
              </a:rPr>
              <a:t>SP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166872" y="270205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800"/>
                </a:lnTo>
                <a:lnTo>
                  <a:pt x="457200" y="304800"/>
                </a:lnTo>
                <a:lnTo>
                  <a:pt x="609600" y="152400"/>
                </a:lnTo>
                <a:lnTo>
                  <a:pt x="457200" y="0"/>
                </a:lnTo>
                <a:close/>
              </a:path>
            </a:pathLst>
          </a:custGeom>
          <a:solidFill>
            <a:srgbClr val="7DEA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310509" y="2689047"/>
            <a:ext cx="2470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latin typeface="Calibri Light"/>
                <a:cs typeface="Calibri Light"/>
              </a:rPr>
              <a:t>FP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574026" y="4753736"/>
            <a:ext cx="347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5,</a:t>
            </a:r>
            <a:r>
              <a:rPr sz="1200" spc="-15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50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574026" y="4448682"/>
            <a:ext cx="347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5,</a:t>
            </a:r>
            <a:r>
              <a:rPr sz="1200" spc="-15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50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451090" y="4057650"/>
            <a:ext cx="599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BP</a:t>
            </a:r>
            <a:r>
              <a:rPr sz="1200" spc="-10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+</a:t>
            </a:r>
            <a:r>
              <a:rPr sz="1200" spc="-10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25" dirty="0">
                <a:solidFill>
                  <a:srgbClr val="FF3300"/>
                </a:solidFill>
                <a:latin typeface="Consolas"/>
                <a:cs typeface="Consolas"/>
              </a:rPr>
              <a:t>14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643114" y="3546729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3300"/>
                </a:solidFill>
                <a:latin typeface="Consolas"/>
                <a:cs typeface="Consolas"/>
              </a:rPr>
              <a:t>15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646796" y="3254502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3300"/>
                </a:solidFill>
                <a:latin typeface="Consolas"/>
                <a:cs typeface="Consolas"/>
              </a:rPr>
              <a:t>16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451090" y="2869438"/>
            <a:ext cx="599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BP</a:t>
            </a:r>
            <a:r>
              <a:rPr sz="1200" spc="-10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+</a:t>
            </a:r>
            <a:r>
              <a:rPr sz="1200" spc="-10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25" dirty="0">
                <a:solidFill>
                  <a:srgbClr val="FF3300"/>
                </a:solidFill>
                <a:latin typeface="Consolas"/>
                <a:cs typeface="Consolas"/>
              </a:rPr>
              <a:t>24</a:t>
            </a:r>
            <a:endParaRPr sz="120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556977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47672" y="106679"/>
            <a:ext cx="8879205" cy="5812155"/>
            <a:chOff x="1947672" y="106679"/>
            <a:chExt cx="8879205" cy="5812155"/>
          </a:xfrm>
        </p:grpSpPr>
        <p:sp>
          <p:nvSpPr>
            <p:cNvPr id="3" name="object 3"/>
            <p:cNvSpPr/>
            <p:nvPr/>
          </p:nvSpPr>
          <p:spPr>
            <a:xfrm>
              <a:off x="4081272" y="1696212"/>
              <a:ext cx="4029710" cy="1216660"/>
            </a:xfrm>
            <a:custGeom>
              <a:avLst/>
              <a:gdLst/>
              <a:ahLst/>
              <a:cxnLst/>
              <a:rect l="l" t="t" r="r" b="b"/>
              <a:pathLst>
                <a:path w="4029709" h="1216660">
                  <a:moveTo>
                    <a:pt x="0" y="1216151"/>
                  </a:moveTo>
                  <a:lnTo>
                    <a:pt x="4029455" y="1216151"/>
                  </a:lnTo>
                  <a:lnTo>
                    <a:pt x="4029455" y="0"/>
                  </a:lnTo>
                  <a:lnTo>
                    <a:pt x="0" y="0"/>
                  </a:lnTo>
                  <a:lnTo>
                    <a:pt x="0" y="1216151"/>
                  </a:lnTo>
                  <a:close/>
                </a:path>
              </a:pathLst>
            </a:custGeom>
            <a:solidFill>
              <a:srgbClr val="DEF9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7672" y="106679"/>
              <a:ext cx="8878824" cy="23820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7672" y="236219"/>
              <a:ext cx="8878824" cy="16215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178545" y="5631941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70"/>
                  </a:moveTo>
                  <a:lnTo>
                    <a:pt x="0" y="210070"/>
                  </a:lnTo>
                  <a:lnTo>
                    <a:pt x="38100" y="286270"/>
                  </a:lnTo>
                  <a:lnTo>
                    <a:pt x="69850" y="222770"/>
                  </a:lnTo>
                  <a:lnTo>
                    <a:pt x="28194" y="222770"/>
                  </a:lnTo>
                  <a:lnTo>
                    <a:pt x="28194" y="210070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70"/>
                  </a:lnTo>
                  <a:lnTo>
                    <a:pt x="48005" y="222770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70"/>
                  </a:moveTo>
                  <a:lnTo>
                    <a:pt x="48005" y="210070"/>
                  </a:lnTo>
                  <a:lnTo>
                    <a:pt x="48005" y="222770"/>
                  </a:lnTo>
                  <a:lnTo>
                    <a:pt x="69850" y="222770"/>
                  </a:lnTo>
                  <a:lnTo>
                    <a:pt x="76200" y="210070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9EE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8545" y="5481065"/>
              <a:ext cx="76200" cy="1620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8545" y="5292089"/>
              <a:ext cx="76200" cy="16205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178545" y="5014721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7"/>
                  </a:moveTo>
                  <a:lnTo>
                    <a:pt x="0" y="210057"/>
                  </a:lnTo>
                  <a:lnTo>
                    <a:pt x="38100" y="286257"/>
                  </a:lnTo>
                  <a:lnTo>
                    <a:pt x="69850" y="222757"/>
                  </a:lnTo>
                  <a:lnTo>
                    <a:pt x="28194" y="222757"/>
                  </a:lnTo>
                  <a:lnTo>
                    <a:pt x="28194" y="210057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7"/>
                  </a:lnTo>
                  <a:lnTo>
                    <a:pt x="48005" y="222757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7"/>
                  </a:moveTo>
                  <a:lnTo>
                    <a:pt x="48005" y="210057"/>
                  </a:lnTo>
                  <a:lnTo>
                    <a:pt x="48005" y="222757"/>
                  </a:lnTo>
                  <a:lnTo>
                    <a:pt x="69850" y="222757"/>
                  </a:lnTo>
                  <a:lnTo>
                    <a:pt x="76200" y="210057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9E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78545" y="4729733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8"/>
                  </a:moveTo>
                  <a:lnTo>
                    <a:pt x="0" y="210058"/>
                  </a:lnTo>
                  <a:lnTo>
                    <a:pt x="38100" y="286258"/>
                  </a:lnTo>
                  <a:lnTo>
                    <a:pt x="69850" y="222758"/>
                  </a:lnTo>
                  <a:lnTo>
                    <a:pt x="28194" y="222758"/>
                  </a:lnTo>
                  <a:lnTo>
                    <a:pt x="28194" y="210058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8"/>
                  </a:lnTo>
                  <a:lnTo>
                    <a:pt x="48005" y="222758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8"/>
                  </a:moveTo>
                  <a:lnTo>
                    <a:pt x="48005" y="210058"/>
                  </a:lnTo>
                  <a:lnTo>
                    <a:pt x="48005" y="222758"/>
                  </a:lnTo>
                  <a:lnTo>
                    <a:pt x="69850" y="222758"/>
                  </a:lnTo>
                  <a:lnTo>
                    <a:pt x="76200" y="210058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9FF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3166872" y="5739384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799"/>
                </a:lnTo>
                <a:lnTo>
                  <a:pt x="457200" y="304799"/>
                </a:lnTo>
                <a:lnTo>
                  <a:pt x="609600" y="152399"/>
                </a:lnTo>
                <a:lnTo>
                  <a:pt x="4572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07460" y="5727293"/>
            <a:ext cx="2514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SB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Rücksprungadresse</a:t>
            </a:r>
            <a:r>
              <a:rPr spc="-114" dirty="0"/>
              <a:t> </a:t>
            </a:r>
            <a:r>
              <a:rPr spc="-10" dirty="0"/>
              <a:t>speichern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956046" y="5172112"/>
            <a:ext cx="2806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0"/>
              </a:lnSpc>
            </a:pPr>
            <a:r>
              <a:rPr sz="1000" spc="-20" dirty="0">
                <a:latin typeface="Consolas"/>
                <a:cs typeface="Consolas"/>
              </a:rPr>
              <a:t>NULL</a:t>
            </a:r>
            <a:endParaRPr sz="1000">
              <a:latin typeface="Consolas"/>
              <a:cs typeface="Consola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09186" y="4168140"/>
            <a:ext cx="177926" cy="1110361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4081271" y="4283964"/>
            <a:ext cx="4029710" cy="154305"/>
            <a:chOff x="4081271" y="4283964"/>
            <a:chExt cx="4029710" cy="154305"/>
          </a:xfrm>
        </p:grpSpPr>
        <p:sp>
          <p:nvSpPr>
            <p:cNvPr id="17" name="object 17"/>
            <p:cNvSpPr/>
            <p:nvPr/>
          </p:nvSpPr>
          <p:spPr>
            <a:xfrm>
              <a:off x="4081271" y="4283964"/>
              <a:ext cx="4029710" cy="154305"/>
            </a:xfrm>
            <a:custGeom>
              <a:avLst/>
              <a:gdLst/>
              <a:ahLst/>
              <a:cxnLst/>
              <a:rect l="l" t="t" r="r" b="b"/>
              <a:pathLst>
                <a:path w="4029709" h="154304">
                  <a:moveTo>
                    <a:pt x="4029455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4029455" y="153924"/>
                  </a:lnTo>
                  <a:lnTo>
                    <a:pt x="4029455" y="0"/>
                  </a:lnTo>
                  <a:close/>
                </a:path>
              </a:pathLst>
            </a:custGeom>
            <a:solidFill>
              <a:srgbClr val="9FF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03237" y="4317873"/>
              <a:ext cx="76200" cy="79375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3166872" y="2139695"/>
            <a:ext cx="5088255" cy="2594610"/>
            <a:chOff x="3166872" y="2139695"/>
            <a:chExt cx="5088255" cy="2594610"/>
          </a:xfrm>
        </p:grpSpPr>
        <p:sp>
          <p:nvSpPr>
            <p:cNvPr id="20" name="object 20"/>
            <p:cNvSpPr/>
            <p:nvPr/>
          </p:nvSpPr>
          <p:spPr>
            <a:xfrm>
              <a:off x="8178545" y="4447794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7"/>
                  </a:moveTo>
                  <a:lnTo>
                    <a:pt x="0" y="210057"/>
                  </a:lnTo>
                  <a:lnTo>
                    <a:pt x="38100" y="286257"/>
                  </a:lnTo>
                  <a:lnTo>
                    <a:pt x="69850" y="222757"/>
                  </a:lnTo>
                  <a:lnTo>
                    <a:pt x="28194" y="222757"/>
                  </a:lnTo>
                  <a:lnTo>
                    <a:pt x="28194" y="210057"/>
                  </a:lnTo>
                  <a:close/>
                </a:path>
                <a:path w="76200" h="286385">
                  <a:moveTo>
                    <a:pt x="48005" y="63499"/>
                  </a:moveTo>
                  <a:lnTo>
                    <a:pt x="28194" y="63499"/>
                  </a:lnTo>
                  <a:lnTo>
                    <a:pt x="28194" y="222757"/>
                  </a:lnTo>
                  <a:lnTo>
                    <a:pt x="48005" y="222757"/>
                  </a:lnTo>
                  <a:lnTo>
                    <a:pt x="48005" y="63499"/>
                  </a:lnTo>
                  <a:close/>
                </a:path>
                <a:path w="76200" h="286385">
                  <a:moveTo>
                    <a:pt x="76200" y="210057"/>
                  </a:moveTo>
                  <a:lnTo>
                    <a:pt x="48005" y="210057"/>
                  </a:lnTo>
                  <a:lnTo>
                    <a:pt x="48005" y="222757"/>
                  </a:lnTo>
                  <a:lnTo>
                    <a:pt x="69850" y="222757"/>
                  </a:lnTo>
                  <a:lnTo>
                    <a:pt x="76200" y="210057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199"/>
                  </a:lnTo>
                  <a:lnTo>
                    <a:pt x="28194" y="76199"/>
                  </a:lnTo>
                  <a:lnTo>
                    <a:pt x="28194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499"/>
                  </a:moveTo>
                  <a:lnTo>
                    <a:pt x="48005" y="63499"/>
                  </a:lnTo>
                  <a:lnTo>
                    <a:pt x="48005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79E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78545" y="4103369"/>
              <a:ext cx="76200" cy="16205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8545" y="4292345"/>
              <a:ext cx="76200" cy="16205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178545" y="3541013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8"/>
                  </a:moveTo>
                  <a:lnTo>
                    <a:pt x="0" y="210058"/>
                  </a:lnTo>
                  <a:lnTo>
                    <a:pt x="38100" y="286258"/>
                  </a:lnTo>
                  <a:lnTo>
                    <a:pt x="69850" y="222758"/>
                  </a:lnTo>
                  <a:lnTo>
                    <a:pt x="28194" y="222758"/>
                  </a:lnTo>
                  <a:lnTo>
                    <a:pt x="28194" y="210058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8"/>
                  </a:lnTo>
                  <a:lnTo>
                    <a:pt x="48005" y="222758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8"/>
                  </a:moveTo>
                  <a:lnTo>
                    <a:pt x="48005" y="210058"/>
                  </a:lnTo>
                  <a:lnTo>
                    <a:pt x="48005" y="222758"/>
                  </a:lnTo>
                  <a:lnTo>
                    <a:pt x="69850" y="222758"/>
                  </a:lnTo>
                  <a:lnTo>
                    <a:pt x="76200" y="210058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9FF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178546" y="3259073"/>
              <a:ext cx="76200" cy="853440"/>
            </a:xfrm>
            <a:custGeom>
              <a:avLst/>
              <a:gdLst/>
              <a:ahLst/>
              <a:cxnLst/>
              <a:rect l="l" t="t" r="r" b="b"/>
              <a:pathLst>
                <a:path w="76200" h="853439">
                  <a:moveTo>
                    <a:pt x="76200" y="643128"/>
                  </a:moveTo>
                  <a:lnTo>
                    <a:pt x="69850" y="630428"/>
                  </a:lnTo>
                  <a:lnTo>
                    <a:pt x="38100" y="566928"/>
                  </a:lnTo>
                  <a:lnTo>
                    <a:pt x="0" y="643128"/>
                  </a:lnTo>
                  <a:lnTo>
                    <a:pt x="28194" y="643128"/>
                  </a:lnTo>
                  <a:lnTo>
                    <a:pt x="28194" y="776986"/>
                  </a:lnTo>
                  <a:lnTo>
                    <a:pt x="0" y="776986"/>
                  </a:lnTo>
                  <a:lnTo>
                    <a:pt x="38100" y="853186"/>
                  </a:lnTo>
                  <a:lnTo>
                    <a:pt x="69850" y="789686"/>
                  </a:lnTo>
                  <a:lnTo>
                    <a:pt x="76200" y="776986"/>
                  </a:lnTo>
                  <a:lnTo>
                    <a:pt x="48006" y="776986"/>
                  </a:lnTo>
                  <a:lnTo>
                    <a:pt x="48006" y="643128"/>
                  </a:lnTo>
                  <a:lnTo>
                    <a:pt x="76200" y="643128"/>
                  </a:lnTo>
                  <a:close/>
                </a:path>
                <a:path w="76200" h="853439">
                  <a:moveTo>
                    <a:pt x="76200" y="76200"/>
                  </a:move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28194" y="76200"/>
                  </a:lnTo>
                  <a:lnTo>
                    <a:pt x="28194" y="210058"/>
                  </a:lnTo>
                  <a:lnTo>
                    <a:pt x="0" y="210058"/>
                  </a:lnTo>
                  <a:lnTo>
                    <a:pt x="38100" y="286270"/>
                  </a:lnTo>
                  <a:lnTo>
                    <a:pt x="69850" y="222758"/>
                  </a:lnTo>
                  <a:lnTo>
                    <a:pt x="76200" y="210058"/>
                  </a:lnTo>
                  <a:lnTo>
                    <a:pt x="48006" y="210058"/>
                  </a:lnTo>
                  <a:lnTo>
                    <a:pt x="48006" y="76200"/>
                  </a:lnTo>
                  <a:lnTo>
                    <a:pt x="76200" y="76200"/>
                  </a:lnTo>
                  <a:close/>
                </a:path>
              </a:pathLst>
            </a:custGeom>
            <a:solidFill>
              <a:srgbClr val="7AE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78545" y="2900933"/>
              <a:ext cx="76200" cy="16205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10711" y="2965703"/>
              <a:ext cx="177926" cy="111036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166872" y="2139695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>
                  <a:moveTo>
                    <a:pt x="4572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457200" y="304800"/>
                  </a:lnTo>
                  <a:lnTo>
                    <a:pt x="609600" y="1524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EEB4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66872" y="2702051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>
                  <a:moveTo>
                    <a:pt x="4572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457200" y="304800"/>
                  </a:lnTo>
                  <a:lnTo>
                    <a:pt x="609600" y="1524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DEA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310509" y="2127884"/>
            <a:ext cx="247015" cy="8616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latin typeface="Calibri Light"/>
                <a:cs typeface="Calibri Light"/>
              </a:rPr>
              <a:t>SP</a:t>
            </a: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8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800" b="0" spc="-25" dirty="0">
                <a:latin typeface="Calibri Light"/>
                <a:cs typeface="Calibri Light"/>
              </a:rPr>
              <a:t>FP</a:t>
            </a:r>
            <a:endParaRPr sz="1800">
              <a:latin typeface="Calibri Light"/>
              <a:cs typeface="Calibri Light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496558" y="3124454"/>
            <a:ext cx="76199" cy="7937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78545" y="3103626"/>
            <a:ext cx="76200" cy="162051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8294878" y="2852420"/>
            <a:ext cx="223520" cy="3012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39"/>
              </a:lnSpc>
              <a:spcBef>
                <a:spcPts val="105"/>
              </a:spcBef>
            </a:pPr>
            <a:r>
              <a:rPr sz="1400" spc="-50" dirty="0">
                <a:solidFill>
                  <a:srgbClr val="A0DEF0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639"/>
              </a:lnSpc>
            </a:pPr>
            <a:r>
              <a:rPr sz="1400" spc="-50" dirty="0">
                <a:solidFill>
                  <a:srgbClr val="9FF1EA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400" spc="-50" dirty="0">
                <a:solidFill>
                  <a:srgbClr val="9FF1EA"/>
                </a:solidFill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  <a:spcBef>
                <a:spcPts val="110"/>
              </a:spcBef>
            </a:pPr>
            <a:r>
              <a:rPr sz="1400" spc="-50" dirty="0">
                <a:solidFill>
                  <a:srgbClr val="9FF1EA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-50" dirty="0">
                <a:solidFill>
                  <a:srgbClr val="79EEC2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  <a:spcBef>
                <a:spcPts val="145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495"/>
              </a:lnSpc>
            </a:pPr>
            <a:r>
              <a:rPr sz="1400" spc="-50" dirty="0">
                <a:solidFill>
                  <a:srgbClr val="9FF3AE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90"/>
              </a:lnSpc>
            </a:pPr>
            <a:r>
              <a:rPr sz="1400" spc="-25" dirty="0">
                <a:solidFill>
                  <a:srgbClr val="79EE8F"/>
                </a:solidFill>
                <a:latin typeface="Cambria Math"/>
                <a:cs typeface="Cambria Math"/>
              </a:rPr>
              <a:t>10</a:t>
            </a:r>
            <a:endParaRPr sz="1400">
              <a:latin typeface="Cambria Math"/>
              <a:cs typeface="Cambria Math"/>
            </a:endParaRPr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4081271" y="1696211"/>
          <a:ext cx="4029710" cy="4215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0070"/>
                <a:gridCol w="929640"/>
              </a:tblGrid>
              <a:tr h="12160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5100">
                <a:tc>
                  <a:txBody>
                    <a:bodyPr/>
                    <a:lstStyle/>
                    <a:p>
                      <a:pPr marL="1304290">
                        <a:lnSpc>
                          <a:spcPts val="1065"/>
                        </a:lnSpc>
                      </a:pPr>
                      <a:r>
                        <a:rPr sz="1000" b="0" dirty="0">
                          <a:latin typeface="Calibri Light"/>
                          <a:cs typeface="Calibri Light"/>
                        </a:rPr>
                        <a:t>Rahmenzeiger</a:t>
                      </a:r>
                      <a:r>
                        <a:rPr sz="10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(FP)</a:t>
                      </a:r>
                      <a:r>
                        <a:rPr sz="10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von</a:t>
                      </a:r>
                      <a:r>
                        <a:rPr sz="10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spc="-25" dirty="0">
                          <a:latin typeface="Consolas"/>
                          <a:cs typeface="Consolas"/>
                        </a:rPr>
                        <a:t>f()</a:t>
                      </a:r>
                      <a:endParaRPr sz="1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B w="28575">
                      <a:solidFill>
                        <a:srgbClr val="DEF9F7"/>
                      </a:solidFill>
                      <a:prstDash val="solid"/>
                    </a:lnB>
                    <a:solidFill>
                      <a:srgbClr val="A0DEF0"/>
                    </a:solidFill>
                  </a:tcPr>
                </a:tc>
                <a:tc>
                  <a:txBody>
                    <a:bodyPr/>
                    <a:lstStyle/>
                    <a:p>
                      <a:pPr marL="196850" algn="ctr">
                        <a:lnSpc>
                          <a:spcPts val="1200"/>
                        </a:lnSpc>
                      </a:pPr>
                      <a:r>
                        <a:rPr sz="120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BP</a:t>
                      </a:r>
                      <a:r>
                        <a:rPr sz="1200" spc="-1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20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+</a:t>
                      </a:r>
                      <a:r>
                        <a:rPr sz="1200" spc="-1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200" spc="-25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24</a:t>
                      </a:r>
                      <a:endParaRPr sz="12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B w="28575">
                      <a:solidFill>
                        <a:srgbClr val="DEF9F7"/>
                      </a:solidFill>
                      <a:prstDash val="solid"/>
                    </a:lnB>
                    <a:solidFill>
                      <a:srgbClr val="A0DEF0"/>
                    </a:solidFill>
                  </a:tcPr>
                </a:tc>
              </a:tr>
              <a:tr h="166370">
                <a:tc gridSpan="2">
                  <a:txBody>
                    <a:bodyPr/>
                    <a:lstStyle/>
                    <a:p>
                      <a:pPr marL="1147445">
                        <a:lnSpc>
                          <a:spcPts val="1170"/>
                        </a:lnSpc>
                        <a:tabLst>
                          <a:tab pos="2531745" algn="l"/>
                        </a:tabLst>
                      </a:pP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Rücksprungs-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Adresse</a:t>
                      </a:r>
                      <a:r>
                        <a:rPr sz="1000" b="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25" dirty="0">
                          <a:latin typeface="Calibri Light"/>
                          <a:cs typeface="Calibri Light"/>
                        </a:rPr>
                        <a:t>(</a:t>
                      </a:r>
                      <a:r>
                        <a:rPr sz="1000" spc="-25" dirty="0">
                          <a:latin typeface="Consolas"/>
                          <a:cs typeface="Consolas"/>
                        </a:rPr>
                        <a:t>f</a:t>
                      </a:r>
                      <a:r>
                        <a:rPr sz="1000" dirty="0">
                          <a:latin typeface="Consolas"/>
                          <a:cs typeface="Consolas"/>
                        </a:rPr>
                        <a:t>	</a:t>
                      </a: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Offset)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T w="28575">
                      <a:solidFill>
                        <a:srgbClr val="DEF9F7"/>
                      </a:solidFill>
                      <a:prstDash val="solid"/>
                    </a:lnT>
                    <a:solidFill>
                      <a:srgbClr val="9FF1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6385">
                <a:tc>
                  <a:txBody>
                    <a:bodyPr/>
                    <a:lstStyle/>
                    <a:p>
                      <a:pPr marL="15151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0" dirty="0">
                          <a:latin typeface="Calibri Light"/>
                          <a:cs typeface="Calibri Light"/>
                        </a:rPr>
                        <a:t>Parameter</a:t>
                      </a: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von</a:t>
                      </a:r>
                      <a:r>
                        <a:rPr sz="1000" b="0" spc="-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spc="-25" dirty="0">
                          <a:latin typeface="Consolas"/>
                          <a:cs typeface="Consolas"/>
                        </a:rPr>
                        <a:t>g()</a:t>
                      </a:r>
                      <a:endParaRPr sz="1000">
                        <a:latin typeface="Consolas"/>
                        <a:cs typeface="Consolas"/>
                      </a:endParaRPr>
                    </a:p>
                  </a:txBody>
                  <a:tcPr marL="0" marR="0" marT="49530" marB="0">
                    <a:solidFill>
                      <a:srgbClr val="7AECE1"/>
                    </a:solidFill>
                  </a:tcPr>
                </a:tc>
                <a:tc>
                  <a:txBody>
                    <a:bodyPr/>
                    <a:lstStyle/>
                    <a:p>
                      <a:pPr marL="16891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spc="-25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16</a:t>
                      </a:r>
                      <a:endParaRPr sz="1200">
                        <a:latin typeface="Consolas"/>
                        <a:cs typeface="Consolas"/>
                      </a:endParaRPr>
                    </a:p>
                  </a:txBody>
                  <a:tcPr marL="0" marR="0" marT="22225" marB="0">
                    <a:solidFill>
                      <a:srgbClr val="7AECE1"/>
                    </a:solidFill>
                  </a:tcPr>
                </a:tc>
              </a:tr>
              <a:tr h="286385">
                <a:tc>
                  <a:txBody>
                    <a:bodyPr/>
                    <a:lstStyle/>
                    <a:p>
                      <a:pPr marL="13627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0" dirty="0">
                          <a:latin typeface="Calibri Light"/>
                          <a:cs typeface="Calibri Light"/>
                        </a:rPr>
                        <a:t>Lokale</a:t>
                      </a:r>
                      <a:r>
                        <a:rPr sz="1000" b="0" spc="-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Variablen</a:t>
                      </a:r>
                      <a:r>
                        <a:rPr sz="10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von</a:t>
                      </a:r>
                      <a:r>
                        <a:rPr sz="10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spc="-25" dirty="0">
                          <a:latin typeface="Consolas"/>
                          <a:cs typeface="Consolas"/>
                        </a:rPr>
                        <a:t>f()</a:t>
                      </a:r>
                      <a:endParaRPr sz="1000">
                        <a:latin typeface="Consolas"/>
                        <a:cs typeface="Consolas"/>
                      </a:endParaRPr>
                    </a:p>
                  </a:txBody>
                  <a:tcPr marL="0" marR="0" marT="49530" marB="0">
                    <a:solidFill>
                      <a:srgbClr val="9FF1EA"/>
                    </a:solidFill>
                  </a:tcPr>
                </a:tc>
                <a:tc>
                  <a:txBody>
                    <a:bodyPr/>
                    <a:lstStyle/>
                    <a:p>
                      <a:pPr marL="16129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spc="-25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15</a:t>
                      </a:r>
                      <a:endParaRPr sz="1200">
                        <a:latin typeface="Consolas"/>
                        <a:cs typeface="Consolas"/>
                      </a:endParaRPr>
                    </a:p>
                  </a:txBody>
                  <a:tcPr marL="0" marR="0" marT="27940" marB="0">
                    <a:solidFill>
                      <a:srgbClr val="9FF1EA"/>
                    </a:solidFill>
                  </a:tcPr>
                </a:tc>
              </a:tr>
              <a:tr h="286385">
                <a:tc gridSpan="2">
                  <a:txBody>
                    <a:bodyPr/>
                    <a:lstStyle/>
                    <a:p>
                      <a:pPr marL="74803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0" dirty="0">
                          <a:latin typeface="Calibri Light"/>
                          <a:cs typeface="Calibri Light"/>
                        </a:rPr>
                        <a:t>Gerettete</a:t>
                      </a:r>
                      <a:r>
                        <a:rPr sz="1000" b="0" spc="-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Register, die</a:t>
                      </a:r>
                      <a:r>
                        <a:rPr sz="10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in</a:t>
                      </a:r>
                      <a:r>
                        <a:rPr sz="10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spc="-10" dirty="0">
                          <a:latin typeface="Consolas"/>
                          <a:cs typeface="Consolas"/>
                        </a:rPr>
                        <a:t>f()</a:t>
                      </a:r>
                      <a:r>
                        <a:rPr sz="1000" spc="-33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verwendet</a:t>
                      </a:r>
                      <a:r>
                        <a:rPr sz="10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wurden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49530" marB="0">
                    <a:solidFill>
                      <a:srgbClr val="7A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5735">
                <a:tc>
                  <a:txBody>
                    <a:bodyPr/>
                    <a:lstStyle/>
                    <a:p>
                      <a:pPr marR="261620" algn="r">
                        <a:lnSpc>
                          <a:spcPts val="1065"/>
                        </a:lnSpc>
                      </a:pPr>
                      <a:r>
                        <a:rPr sz="1000" b="0" dirty="0">
                          <a:latin typeface="Calibri Light"/>
                          <a:cs typeface="Calibri Light"/>
                        </a:rPr>
                        <a:t>Rahmenzeiger</a:t>
                      </a:r>
                      <a:r>
                        <a:rPr sz="10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(FP)</a:t>
                      </a:r>
                      <a:r>
                        <a:rPr sz="10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von</a:t>
                      </a:r>
                      <a:r>
                        <a:rPr sz="10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spc="-10" dirty="0">
                          <a:latin typeface="Consolas"/>
                          <a:cs typeface="Consolas"/>
                        </a:rPr>
                        <a:t>main()</a:t>
                      </a:r>
                      <a:endParaRPr sz="1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B w="28575">
                      <a:solidFill>
                        <a:srgbClr val="DEF9F7"/>
                      </a:solidFill>
                      <a:prstDash val="solid"/>
                    </a:lnB>
                    <a:solidFill>
                      <a:srgbClr val="9FF1EA"/>
                    </a:solidFill>
                  </a:tcPr>
                </a:tc>
                <a:tc>
                  <a:txBody>
                    <a:bodyPr/>
                    <a:lstStyle/>
                    <a:p>
                      <a:pPr marL="196850" algn="ctr">
                        <a:lnSpc>
                          <a:spcPts val="1175"/>
                        </a:lnSpc>
                      </a:pPr>
                      <a:r>
                        <a:rPr sz="120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BP</a:t>
                      </a:r>
                      <a:r>
                        <a:rPr sz="1200" spc="-1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20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+</a:t>
                      </a:r>
                      <a:r>
                        <a:rPr sz="1200" spc="-1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200" spc="-25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14</a:t>
                      </a:r>
                      <a:endParaRPr sz="12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B w="28575">
                      <a:solidFill>
                        <a:srgbClr val="DEF9F7"/>
                      </a:solidFill>
                      <a:prstDash val="solid"/>
                    </a:lnB>
                    <a:solidFill>
                      <a:srgbClr val="9FF1EA"/>
                    </a:solidFill>
                  </a:tcPr>
                </a:tc>
              </a:tr>
              <a:tr h="167005">
                <a:tc gridSpan="2">
                  <a:txBody>
                    <a:bodyPr/>
                    <a:lstStyle/>
                    <a:p>
                      <a:pPr marL="1043940">
                        <a:lnSpc>
                          <a:spcPts val="1180"/>
                        </a:lnSpc>
                        <a:tabLst>
                          <a:tab pos="2636520" algn="l"/>
                        </a:tabLst>
                      </a:pP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Rücksprungs-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Adresse</a:t>
                      </a:r>
                      <a:r>
                        <a:rPr sz="1000" b="0" spc="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(</a:t>
                      </a:r>
                      <a:r>
                        <a:rPr sz="1000" spc="-10" dirty="0">
                          <a:latin typeface="Consolas"/>
                          <a:cs typeface="Consolas"/>
                        </a:rPr>
                        <a:t>main</a:t>
                      </a:r>
                      <a:r>
                        <a:rPr sz="1000" dirty="0">
                          <a:latin typeface="Consolas"/>
                          <a:cs typeface="Consolas"/>
                        </a:rPr>
                        <a:t>	</a:t>
                      </a: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Offset)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T w="28575">
                      <a:solidFill>
                        <a:srgbClr val="DEF9F7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6385">
                <a:tc>
                  <a:txBody>
                    <a:bodyPr/>
                    <a:lstStyle/>
                    <a:p>
                      <a:pPr marL="151511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000" b="0" dirty="0">
                          <a:latin typeface="Calibri Light"/>
                          <a:cs typeface="Calibri Light"/>
                        </a:rPr>
                        <a:t>Parameter</a:t>
                      </a: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von</a:t>
                      </a:r>
                      <a:r>
                        <a:rPr sz="1000" b="0" spc="-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spc="-25" dirty="0">
                          <a:latin typeface="Consolas"/>
                          <a:cs typeface="Consolas"/>
                        </a:rPr>
                        <a:t>f()</a:t>
                      </a:r>
                      <a:endParaRPr sz="1000">
                        <a:latin typeface="Consolas"/>
                        <a:cs typeface="Consolas"/>
                      </a:endParaRPr>
                    </a:p>
                  </a:txBody>
                  <a:tcPr marL="0" marR="0" marT="50165" marB="0">
                    <a:solidFill>
                      <a:srgbClr val="79EEC2"/>
                    </a:solidFill>
                  </a:tcPr>
                </a:tc>
                <a:tc>
                  <a:txBody>
                    <a:bodyPr/>
                    <a:lstStyle/>
                    <a:p>
                      <a:pPr marL="1911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5,</a:t>
                      </a:r>
                      <a:r>
                        <a:rPr sz="1200" spc="-15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200" spc="-5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3</a:t>
                      </a:r>
                      <a:endParaRPr sz="1200">
                        <a:latin typeface="Consolas"/>
                        <a:cs typeface="Consolas"/>
                      </a:endParaRPr>
                    </a:p>
                  </a:txBody>
                  <a:tcPr marL="0" marR="0" marT="23495" marB="0">
                    <a:solidFill>
                      <a:srgbClr val="79EEC2"/>
                    </a:solidFill>
                  </a:tcPr>
                </a:tc>
              </a:tr>
              <a:tr h="286385">
                <a:tc>
                  <a:txBody>
                    <a:bodyPr/>
                    <a:lstStyle/>
                    <a:p>
                      <a:pPr marR="320675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000" b="0" dirty="0">
                          <a:latin typeface="Calibri Light"/>
                          <a:cs typeface="Calibri Light"/>
                        </a:rPr>
                        <a:t>Lokale</a:t>
                      </a:r>
                      <a:r>
                        <a:rPr sz="1000" b="0" spc="-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Variablen</a:t>
                      </a:r>
                      <a:r>
                        <a:rPr sz="10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von</a:t>
                      </a:r>
                      <a:r>
                        <a:rPr sz="10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spc="-10" dirty="0">
                          <a:latin typeface="Consolas"/>
                          <a:cs typeface="Consolas"/>
                        </a:rPr>
                        <a:t>main()</a:t>
                      </a:r>
                      <a:endParaRPr sz="1000">
                        <a:latin typeface="Consolas"/>
                        <a:cs typeface="Consolas"/>
                      </a:endParaRPr>
                    </a:p>
                  </a:txBody>
                  <a:tcPr marL="0" marR="0" marT="50165" marB="0">
                    <a:solidFill>
                      <a:srgbClr val="9FF1CD"/>
                    </a:solidFill>
                  </a:tcPr>
                </a:tc>
                <a:tc>
                  <a:txBody>
                    <a:bodyPr/>
                    <a:lstStyle/>
                    <a:p>
                      <a:pPr marL="1911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5,</a:t>
                      </a:r>
                      <a:r>
                        <a:rPr sz="1200" spc="-15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200" spc="-5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3</a:t>
                      </a:r>
                      <a:endParaRPr sz="1200">
                        <a:latin typeface="Consolas"/>
                        <a:cs typeface="Consolas"/>
                      </a:endParaRPr>
                    </a:p>
                  </a:txBody>
                  <a:tcPr marL="0" marR="0" marT="41910" marB="0">
                    <a:solidFill>
                      <a:srgbClr val="9FF1CD"/>
                    </a:solidFill>
                  </a:tcPr>
                </a:tc>
              </a:tr>
              <a:tr h="286385"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0" dirty="0">
                          <a:latin typeface="Calibri Light"/>
                          <a:cs typeface="Calibri Light"/>
                        </a:rPr>
                        <a:t>Gerettete</a:t>
                      </a:r>
                      <a:r>
                        <a:rPr sz="1000" b="0" spc="-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Register,</a:t>
                      </a:r>
                      <a:r>
                        <a:rPr sz="10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die</a:t>
                      </a:r>
                      <a:r>
                        <a:rPr sz="10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in</a:t>
                      </a:r>
                      <a:r>
                        <a:rPr sz="10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spc="-10" dirty="0">
                          <a:latin typeface="Consolas"/>
                          <a:cs typeface="Consolas"/>
                        </a:rPr>
                        <a:t>main()</a:t>
                      </a:r>
                      <a:r>
                        <a:rPr sz="1000" spc="-34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verwendet</a:t>
                      </a:r>
                      <a:r>
                        <a:rPr sz="10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wurden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49530" marB="0">
                    <a:solidFill>
                      <a:srgbClr val="79EE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7800">
                <a:tc gridSpan="2"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</a:pPr>
                      <a:r>
                        <a:rPr sz="1000" spc="-20" dirty="0">
                          <a:latin typeface="Consolas"/>
                          <a:cs typeface="Consolas"/>
                        </a:rPr>
                        <a:t>NULL</a:t>
                      </a:r>
                      <a:endParaRPr sz="1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9FF1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4940"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</a:pP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Return-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Adresse</a:t>
                      </a:r>
                      <a:r>
                        <a:rPr sz="1000" b="0" spc="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von</a:t>
                      </a:r>
                      <a:r>
                        <a:rPr sz="10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spc="-10" dirty="0">
                          <a:latin typeface="Consolas"/>
                          <a:cs typeface="Consolas"/>
                        </a:rPr>
                        <a:t>main()</a:t>
                      </a:r>
                      <a:endParaRPr sz="1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9FF3A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44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500" spc="-10" dirty="0">
                          <a:latin typeface="Consolas"/>
                          <a:cs typeface="Consolas"/>
                        </a:rPr>
                        <a:t>*envp</a:t>
                      </a:r>
                      <a:endParaRPr sz="500">
                        <a:latin typeface="Consolas"/>
                        <a:cs typeface="Consolas"/>
                      </a:endParaRPr>
                    </a:p>
                    <a:p>
                      <a:pPr marL="1926589" marR="1915795" indent="-3810" algn="ctr">
                        <a:lnSpc>
                          <a:spcPct val="100000"/>
                        </a:lnSpc>
                      </a:pPr>
                      <a:r>
                        <a:rPr sz="500" spc="-10" dirty="0">
                          <a:latin typeface="Consolas"/>
                          <a:cs typeface="Consolas"/>
                        </a:rPr>
                        <a:t>*argv arg</a:t>
                      </a:r>
                      <a:r>
                        <a:rPr sz="500" spc="-204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500" spc="-50" dirty="0">
                          <a:latin typeface="Consolas"/>
                          <a:cs typeface="Consolas"/>
                        </a:rPr>
                        <a:t>c</a:t>
                      </a:r>
                      <a:endParaRPr sz="500">
                        <a:latin typeface="Consolas"/>
                        <a:cs typeface="Consolas"/>
                      </a:endParaRPr>
                    </a:p>
                  </a:txBody>
                  <a:tcPr marL="0" marR="0" marT="15240" marB="0">
                    <a:solidFill>
                      <a:srgbClr val="79EE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23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78545" y="2900933"/>
            <a:ext cx="76200" cy="3017520"/>
            <a:chOff x="8178545" y="2900933"/>
            <a:chExt cx="76200" cy="3017520"/>
          </a:xfrm>
        </p:grpSpPr>
        <p:sp>
          <p:nvSpPr>
            <p:cNvPr id="3" name="object 3"/>
            <p:cNvSpPr/>
            <p:nvPr/>
          </p:nvSpPr>
          <p:spPr>
            <a:xfrm>
              <a:off x="8178545" y="4447794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7"/>
                  </a:moveTo>
                  <a:lnTo>
                    <a:pt x="0" y="210057"/>
                  </a:lnTo>
                  <a:lnTo>
                    <a:pt x="38100" y="286257"/>
                  </a:lnTo>
                  <a:lnTo>
                    <a:pt x="69850" y="222757"/>
                  </a:lnTo>
                  <a:lnTo>
                    <a:pt x="28194" y="222757"/>
                  </a:lnTo>
                  <a:lnTo>
                    <a:pt x="28194" y="210057"/>
                  </a:lnTo>
                  <a:close/>
                </a:path>
                <a:path w="76200" h="286385">
                  <a:moveTo>
                    <a:pt x="48005" y="63499"/>
                  </a:moveTo>
                  <a:lnTo>
                    <a:pt x="28194" y="63499"/>
                  </a:lnTo>
                  <a:lnTo>
                    <a:pt x="28194" y="222757"/>
                  </a:lnTo>
                  <a:lnTo>
                    <a:pt x="48005" y="222757"/>
                  </a:lnTo>
                  <a:lnTo>
                    <a:pt x="48005" y="63499"/>
                  </a:lnTo>
                  <a:close/>
                </a:path>
                <a:path w="76200" h="286385">
                  <a:moveTo>
                    <a:pt x="76200" y="210057"/>
                  </a:moveTo>
                  <a:lnTo>
                    <a:pt x="48005" y="210057"/>
                  </a:lnTo>
                  <a:lnTo>
                    <a:pt x="48005" y="222757"/>
                  </a:lnTo>
                  <a:lnTo>
                    <a:pt x="69850" y="222757"/>
                  </a:lnTo>
                  <a:lnTo>
                    <a:pt x="76200" y="210057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199"/>
                  </a:lnTo>
                  <a:lnTo>
                    <a:pt x="28194" y="76199"/>
                  </a:lnTo>
                  <a:lnTo>
                    <a:pt x="28194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499"/>
                  </a:moveTo>
                  <a:lnTo>
                    <a:pt x="48005" y="63499"/>
                  </a:lnTo>
                  <a:lnTo>
                    <a:pt x="48005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79E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8545" y="4103369"/>
              <a:ext cx="76200" cy="1620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8545" y="4292345"/>
              <a:ext cx="76200" cy="1620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178545" y="3541013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8"/>
                  </a:moveTo>
                  <a:lnTo>
                    <a:pt x="0" y="210058"/>
                  </a:lnTo>
                  <a:lnTo>
                    <a:pt x="38100" y="286258"/>
                  </a:lnTo>
                  <a:lnTo>
                    <a:pt x="69850" y="222758"/>
                  </a:lnTo>
                  <a:lnTo>
                    <a:pt x="28194" y="222758"/>
                  </a:lnTo>
                  <a:lnTo>
                    <a:pt x="28194" y="210058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8"/>
                  </a:lnTo>
                  <a:lnTo>
                    <a:pt x="48005" y="222758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8"/>
                  </a:moveTo>
                  <a:lnTo>
                    <a:pt x="48005" y="210058"/>
                  </a:lnTo>
                  <a:lnTo>
                    <a:pt x="48005" y="222758"/>
                  </a:lnTo>
                  <a:lnTo>
                    <a:pt x="69850" y="222758"/>
                  </a:lnTo>
                  <a:lnTo>
                    <a:pt x="76200" y="210058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9FF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78546" y="3259073"/>
              <a:ext cx="76200" cy="853440"/>
            </a:xfrm>
            <a:custGeom>
              <a:avLst/>
              <a:gdLst/>
              <a:ahLst/>
              <a:cxnLst/>
              <a:rect l="l" t="t" r="r" b="b"/>
              <a:pathLst>
                <a:path w="76200" h="853439">
                  <a:moveTo>
                    <a:pt x="76200" y="643128"/>
                  </a:moveTo>
                  <a:lnTo>
                    <a:pt x="69850" y="630428"/>
                  </a:lnTo>
                  <a:lnTo>
                    <a:pt x="38100" y="566928"/>
                  </a:lnTo>
                  <a:lnTo>
                    <a:pt x="0" y="643128"/>
                  </a:lnTo>
                  <a:lnTo>
                    <a:pt x="28194" y="643128"/>
                  </a:lnTo>
                  <a:lnTo>
                    <a:pt x="28194" y="776986"/>
                  </a:lnTo>
                  <a:lnTo>
                    <a:pt x="0" y="776986"/>
                  </a:lnTo>
                  <a:lnTo>
                    <a:pt x="38100" y="853186"/>
                  </a:lnTo>
                  <a:lnTo>
                    <a:pt x="69850" y="789686"/>
                  </a:lnTo>
                  <a:lnTo>
                    <a:pt x="76200" y="776986"/>
                  </a:lnTo>
                  <a:lnTo>
                    <a:pt x="48006" y="776986"/>
                  </a:lnTo>
                  <a:lnTo>
                    <a:pt x="48006" y="643128"/>
                  </a:lnTo>
                  <a:lnTo>
                    <a:pt x="76200" y="643128"/>
                  </a:lnTo>
                  <a:close/>
                </a:path>
                <a:path w="76200" h="853439">
                  <a:moveTo>
                    <a:pt x="76200" y="76200"/>
                  </a:move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28194" y="76200"/>
                  </a:lnTo>
                  <a:lnTo>
                    <a:pt x="28194" y="210058"/>
                  </a:lnTo>
                  <a:lnTo>
                    <a:pt x="0" y="210058"/>
                  </a:lnTo>
                  <a:lnTo>
                    <a:pt x="38100" y="286270"/>
                  </a:lnTo>
                  <a:lnTo>
                    <a:pt x="69850" y="222758"/>
                  </a:lnTo>
                  <a:lnTo>
                    <a:pt x="76200" y="210058"/>
                  </a:lnTo>
                  <a:lnTo>
                    <a:pt x="48006" y="210058"/>
                  </a:lnTo>
                  <a:lnTo>
                    <a:pt x="48006" y="76200"/>
                  </a:lnTo>
                  <a:lnTo>
                    <a:pt x="76200" y="76200"/>
                  </a:lnTo>
                  <a:close/>
                </a:path>
              </a:pathLst>
            </a:custGeom>
            <a:solidFill>
              <a:srgbClr val="7AE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8545" y="2900933"/>
              <a:ext cx="76200" cy="1620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8545" y="3103625"/>
              <a:ext cx="76200" cy="162051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3166872" y="5739384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799"/>
                </a:lnTo>
                <a:lnTo>
                  <a:pt x="457200" y="304799"/>
                </a:lnTo>
                <a:lnTo>
                  <a:pt x="609600" y="152399"/>
                </a:lnTo>
                <a:lnTo>
                  <a:pt x="4572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307460" y="5727293"/>
            <a:ext cx="2514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SB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Unterprogrammaufruf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956046" y="5172112"/>
            <a:ext cx="2806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0"/>
              </a:lnSpc>
            </a:pPr>
            <a:r>
              <a:rPr sz="1000" spc="-20" dirty="0">
                <a:latin typeface="Consolas"/>
                <a:cs typeface="Consolas"/>
              </a:rPr>
              <a:t>NULL</a:t>
            </a:r>
            <a:endParaRPr sz="1000">
              <a:latin typeface="Consolas"/>
              <a:cs typeface="Consola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09186" y="4168140"/>
            <a:ext cx="177926" cy="1110361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4081271" y="4283964"/>
            <a:ext cx="4029710" cy="154305"/>
            <a:chOff x="4081271" y="4283964"/>
            <a:chExt cx="4029710" cy="154305"/>
          </a:xfrm>
        </p:grpSpPr>
        <p:sp>
          <p:nvSpPr>
            <p:cNvPr id="16" name="object 16"/>
            <p:cNvSpPr/>
            <p:nvPr/>
          </p:nvSpPr>
          <p:spPr>
            <a:xfrm>
              <a:off x="4081271" y="4283964"/>
              <a:ext cx="4029710" cy="154305"/>
            </a:xfrm>
            <a:custGeom>
              <a:avLst/>
              <a:gdLst/>
              <a:ahLst/>
              <a:cxnLst/>
              <a:rect l="l" t="t" r="r" b="b"/>
              <a:pathLst>
                <a:path w="4029709" h="154304">
                  <a:moveTo>
                    <a:pt x="4029455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4029455" y="153924"/>
                  </a:lnTo>
                  <a:lnTo>
                    <a:pt x="4029455" y="0"/>
                  </a:lnTo>
                  <a:close/>
                </a:path>
              </a:pathLst>
            </a:custGeom>
            <a:solidFill>
              <a:srgbClr val="9FF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03237" y="4317873"/>
              <a:ext cx="76200" cy="79375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10710" y="2965704"/>
            <a:ext cx="177926" cy="1110361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3166872" y="2139695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800"/>
                </a:lnTo>
                <a:lnTo>
                  <a:pt x="457200" y="304800"/>
                </a:lnTo>
                <a:lnTo>
                  <a:pt x="609600" y="152400"/>
                </a:lnTo>
                <a:lnTo>
                  <a:pt x="457200" y="0"/>
                </a:lnTo>
                <a:close/>
              </a:path>
            </a:pathLst>
          </a:custGeom>
          <a:solidFill>
            <a:srgbClr val="EEB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66872" y="270205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800"/>
                </a:lnTo>
                <a:lnTo>
                  <a:pt x="457200" y="304800"/>
                </a:lnTo>
                <a:lnTo>
                  <a:pt x="609600" y="152400"/>
                </a:lnTo>
                <a:lnTo>
                  <a:pt x="457200" y="0"/>
                </a:lnTo>
                <a:close/>
              </a:path>
            </a:pathLst>
          </a:custGeom>
          <a:solidFill>
            <a:srgbClr val="7DEA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310509" y="2127884"/>
            <a:ext cx="247015" cy="8616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latin typeface="Calibri Light"/>
                <a:cs typeface="Calibri Light"/>
              </a:rPr>
              <a:t>SP</a:t>
            </a: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8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800" b="0" spc="-25" dirty="0">
                <a:latin typeface="Calibri Light"/>
                <a:cs typeface="Calibri Light"/>
              </a:rPr>
              <a:t>FP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081271" y="3090672"/>
            <a:ext cx="4029710" cy="154305"/>
            <a:chOff x="4081271" y="3090672"/>
            <a:chExt cx="4029710" cy="154305"/>
          </a:xfrm>
        </p:grpSpPr>
        <p:sp>
          <p:nvSpPr>
            <p:cNvPr id="23" name="object 23"/>
            <p:cNvSpPr/>
            <p:nvPr/>
          </p:nvSpPr>
          <p:spPr>
            <a:xfrm>
              <a:off x="4081271" y="3090672"/>
              <a:ext cx="4029710" cy="154305"/>
            </a:xfrm>
            <a:custGeom>
              <a:avLst/>
              <a:gdLst/>
              <a:ahLst/>
              <a:cxnLst/>
              <a:rect l="l" t="t" r="r" b="b"/>
              <a:pathLst>
                <a:path w="4029709" h="154305">
                  <a:moveTo>
                    <a:pt x="4029455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4029455" y="153924"/>
                  </a:lnTo>
                  <a:lnTo>
                    <a:pt x="4029455" y="0"/>
                  </a:lnTo>
                  <a:close/>
                </a:path>
              </a:pathLst>
            </a:custGeom>
            <a:solidFill>
              <a:srgbClr val="9FF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96557" y="3124454"/>
              <a:ext cx="76199" cy="79375"/>
            </a:xfrm>
            <a:prstGeom prst="rect">
              <a:avLst/>
            </a:prstGeom>
          </p:spPr>
        </p:pic>
      </p:grpSp>
      <p:sp>
        <p:nvSpPr>
          <p:cNvPr id="25" name="object 25"/>
          <p:cNvSpPr/>
          <p:nvPr/>
        </p:nvSpPr>
        <p:spPr>
          <a:xfrm>
            <a:off x="4081271" y="2339339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19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A0DE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294878" y="2352294"/>
            <a:ext cx="223520" cy="3512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solidFill>
                  <a:srgbClr val="A0DEF0"/>
                </a:solidFill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639"/>
              </a:lnSpc>
            </a:pPr>
            <a:r>
              <a:rPr sz="1400" spc="-50" dirty="0">
                <a:solidFill>
                  <a:srgbClr val="A0DEF0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639"/>
              </a:lnSpc>
            </a:pPr>
            <a:r>
              <a:rPr sz="1400" spc="-50" dirty="0">
                <a:solidFill>
                  <a:srgbClr val="9FF1EA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400" spc="-50" dirty="0">
                <a:solidFill>
                  <a:srgbClr val="9FF1EA"/>
                </a:solidFill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  <a:spcBef>
                <a:spcPts val="105"/>
              </a:spcBef>
            </a:pPr>
            <a:r>
              <a:rPr sz="1400" spc="-50" dirty="0">
                <a:solidFill>
                  <a:srgbClr val="9FF1EA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400" spc="-50" dirty="0">
                <a:solidFill>
                  <a:srgbClr val="79EEC2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  <a:spcBef>
                <a:spcPts val="150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495"/>
              </a:lnSpc>
            </a:pPr>
            <a:r>
              <a:rPr sz="1400" spc="-50" dirty="0">
                <a:solidFill>
                  <a:srgbClr val="9FF3AE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90"/>
              </a:lnSpc>
            </a:pPr>
            <a:r>
              <a:rPr sz="1400" spc="-25" dirty="0">
                <a:solidFill>
                  <a:srgbClr val="79EE8F"/>
                </a:solidFill>
                <a:latin typeface="Cambria Math"/>
                <a:cs typeface="Cambria Math"/>
              </a:rPr>
              <a:t>10</a:t>
            </a:r>
            <a:endParaRPr sz="1400">
              <a:latin typeface="Cambria Math"/>
              <a:cs typeface="Cambria Math"/>
            </a:endParaRPr>
          </a:p>
        </p:txBody>
      </p: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4081271" y="2339339"/>
          <a:ext cx="4029710" cy="3572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0070"/>
                <a:gridCol w="929640"/>
              </a:tblGrid>
              <a:tr h="28638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0" dirty="0">
                          <a:latin typeface="Calibri Light"/>
                          <a:cs typeface="Calibri Light"/>
                        </a:rPr>
                        <a:t>Lokale</a:t>
                      </a:r>
                      <a:r>
                        <a:rPr sz="1000" b="0" spc="-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Variablen</a:t>
                      </a:r>
                      <a:r>
                        <a:rPr sz="10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von</a:t>
                      </a:r>
                      <a:r>
                        <a:rPr sz="10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spc="-25" dirty="0">
                          <a:latin typeface="Consolas"/>
                          <a:cs typeface="Consolas"/>
                        </a:rPr>
                        <a:t>g()</a:t>
                      </a:r>
                      <a:endParaRPr sz="1000">
                        <a:latin typeface="Consolas"/>
                        <a:cs typeface="Consolas"/>
                      </a:endParaRPr>
                    </a:p>
                  </a:txBody>
                  <a:tcPr marL="0" marR="0" marT="4953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638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EF9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5100">
                <a:tc>
                  <a:txBody>
                    <a:bodyPr/>
                    <a:lstStyle/>
                    <a:p>
                      <a:pPr marL="1304290">
                        <a:lnSpc>
                          <a:spcPts val="1065"/>
                        </a:lnSpc>
                      </a:pPr>
                      <a:r>
                        <a:rPr sz="1000" b="0" dirty="0">
                          <a:latin typeface="Calibri Light"/>
                          <a:cs typeface="Calibri Light"/>
                        </a:rPr>
                        <a:t>Rahmenzeiger</a:t>
                      </a:r>
                      <a:r>
                        <a:rPr sz="10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(FP)</a:t>
                      </a:r>
                      <a:r>
                        <a:rPr sz="10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von</a:t>
                      </a:r>
                      <a:r>
                        <a:rPr sz="10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spc="-25" dirty="0">
                          <a:latin typeface="Consolas"/>
                          <a:cs typeface="Consolas"/>
                        </a:rPr>
                        <a:t>f()</a:t>
                      </a:r>
                      <a:endParaRPr sz="1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B w="28575">
                      <a:solidFill>
                        <a:srgbClr val="DEF9F7"/>
                      </a:solidFill>
                      <a:prstDash val="solid"/>
                    </a:lnB>
                    <a:solidFill>
                      <a:srgbClr val="A0DEF0"/>
                    </a:solidFill>
                  </a:tcPr>
                </a:tc>
                <a:tc>
                  <a:txBody>
                    <a:bodyPr/>
                    <a:lstStyle/>
                    <a:p>
                      <a:pPr marL="196850" algn="ctr">
                        <a:lnSpc>
                          <a:spcPts val="1200"/>
                        </a:lnSpc>
                      </a:pPr>
                      <a:r>
                        <a:rPr sz="120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BP</a:t>
                      </a:r>
                      <a:r>
                        <a:rPr sz="1200" spc="-1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20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+</a:t>
                      </a:r>
                      <a:r>
                        <a:rPr sz="1200" spc="-1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200" spc="-25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24</a:t>
                      </a:r>
                      <a:endParaRPr sz="12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B w="28575">
                      <a:solidFill>
                        <a:srgbClr val="DEF9F7"/>
                      </a:solidFill>
                      <a:prstDash val="solid"/>
                    </a:lnB>
                    <a:solidFill>
                      <a:srgbClr val="A0DEF0"/>
                    </a:solidFill>
                  </a:tcPr>
                </a:tc>
              </a:tr>
              <a:tr h="166370">
                <a:tc gridSpan="2">
                  <a:txBody>
                    <a:bodyPr/>
                    <a:lstStyle/>
                    <a:p>
                      <a:pPr marL="1147445">
                        <a:lnSpc>
                          <a:spcPts val="1170"/>
                        </a:lnSpc>
                        <a:tabLst>
                          <a:tab pos="2531745" algn="l"/>
                        </a:tabLst>
                      </a:pP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Rücksprungs-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Adresse</a:t>
                      </a:r>
                      <a:r>
                        <a:rPr sz="1000" b="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25" dirty="0">
                          <a:latin typeface="Calibri Light"/>
                          <a:cs typeface="Calibri Light"/>
                        </a:rPr>
                        <a:t>(</a:t>
                      </a:r>
                      <a:r>
                        <a:rPr sz="1000" spc="-25" dirty="0">
                          <a:latin typeface="Consolas"/>
                          <a:cs typeface="Consolas"/>
                        </a:rPr>
                        <a:t>f</a:t>
                      </a:r>
                      <a:r>
                        <a:rPr sz="1000" dirty="0">
                          <a:latin typeface="Consolas"/>
                          <a:cs typeface="Consolas"/>
                        </a:rPr>
                        <a:t>	</a:t>
                      </a: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Offset)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T w="28575">
                      <a:solidFill>
                        <a:srgbClr val="DEF9F7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6385">
                <a:tc>
                  <a:txBody>
                    <a:bodyPr/>
                    <a:lstStyle/>
                    <a:p>
                      <a:pPr marL="15151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0" dirty="0">
                          <a:latin typeface="Calibri Light"/>
                          <a:cs typeface="Calibri Light"/>
                        </a:rPr>
                        <a:t>Parameter</a:t>
                      </a: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von</a:t>
                      </a:r>
                      <a:r>
                        <a:rPr sz="1000" b="0" spc="-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spc="-25" dirty="0">
                          <a:latin typeface="Consolas"/>
                          <a:cs typeface="Consolas"/>
                        </a:rPr>
                        <a:t>g()</a:t>
                      </a:r>
                      <a:endParaRPr sz="1000">
                        <a:latin typeface="Consolas"/>
                        <a:cs typeface="Consolas"/>
                      </a:endParaRPr>
                    </a:p>
                  </a:txBody>
                  <a:tcPr marL="0" marR="0" marT="49530" marB="0">
                    <a:solidFill>
                      <a:srgbClr val="7AECE1"/>
                    </a:solidFill>
                  </a:tcPr>
                </a:tc>
                <a:tc>
                  <a:txBody>
                    <a:bodyPr/>
                    <a:lstStyle/>
                    <a:p>
                      <a:pPr marL="16891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spc="-25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16</a:t>
                      </a:r>
                      <a:endParaRPr sz="1200">
                        <a:latin typeface="Consolas"/>
                        <a:cs typeface="Consolas"/>
                      </a:endParaRPr>
                    </a:p>
                  </a:txBody>
                  <a:tcPr marL="0" marR="0" marT="22225" marB="0">
                    <a:solidFill>
                      <a:srgbClr val="7AECE1"/>
                    </a:solidFill>
                  </a:tcPr>
                </a:tc>
              </a:tr>
              <a:tr h="286385">
                <a:tc>
                  <a:txBody>
                    <a:bodyPr/>
                    <a:lstStyle/>
                    <a:p>
                      <a:pPr marL="13627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0" dirty="0">
                          <a:latin typeface="Calibri Light"/>
                          <a:cs typeface="Calibri Light"/>
                        </a:rPr>
                        <a:t>Lokale</a:t>
                      </a:r>
                      <a:r>
                        <a:rPr sz="1000" b="0" spc="-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Variablen</a:t>
                      </a:r>
                      <a:r>
                        <a:rPr sz="10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von</a:t>
                      </a:r>
                      <a:r>
                        <a:rPr sz="10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spc="-25" dirty="0">
                          <a:latin typeface="Consolas"/>
                          <a:cs typeface="Consolas"/>
                        </a:rPr>
                        <a:t>f()</a:t>
                      </a:r>
                      <a:endParaRPr sz="1000">
                        <a:latin typeface="Consolas"/>
                        <a:cs typeface="Consolas"/>
                      </a:endParaRPr>
                    </a:p>
                  </a:txBody>
                  <a:tcPr marL="0" marR="0" marT="49530" marB="0">
                    <a:solidFill>
                      <a:srgbClr val="9FF1EA"/>
                    </a:solidFill>
                  </a:tcPr>
                </a:tc>
                <a:tc>
                  <a:txBody>
                    <a:bodyPr/>
                    <a:lstStyle/>
                    <a:p>
                      <a:pPr marL="16129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spc="-25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15</a:t>
                      </a:r>
                      <a:endParaRPr sz="1200">
                        <a:latin typeface="Consolas"/>
                        <a:cs typeface="Consolas"/>
                      </a:endParaRPr>
                    </a:p>
                  </a:txBody>
                  <a:tcPr marL="0" marR="0" marT="27940" marB="0">
                    <a:solidFill>
                      <a:srgbClr val="9FF1EA"/>
                    </a:solidFill>
                  </a:tcPr>
                </a:tc>
              </a:tr>
              <a:tr h="286385">
                <a:tc gridSpan="2">
                  <a:txBody>
                    <a:bodyPr/>
                    <a:lstStyle/>
                    <a:p>
                      <a:pPr marL="74803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0" dirty="0">
                          <a:latin typeface="Calibri Light"/>
                          <a:cs typeface="Calibri Light"/>
                        </a:rPr>
                        <a:t>Gerettete</a:t>
                      </a:r>
                      <a:r>
                        <a:rPr sz="1000" b="0" spc="-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Register, die</a:t>
                      </a:r>
                      <a:r>
                        <a:rPr sz="10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in</a:t>
                      </a:r>
                      <a:r>
                        <a:rPr sz="10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spc="-10" dirty="0">
                          <a:latin typeface="Consolas"/>
                          <a:cs typeface="Consolas"/>
                        </a:rPr>
                        <a:t>f()</a:t>
                      </a:r>
                      <a:r>
                        <a:rPr sz="1000" spc="-33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verwendet</a:t>
                      </a:r>
                      <a:r>
                        <a:rPr sz="10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wurden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49530" marB="0">
                    <a:solidFill>
                      <a:srgbClr val="7A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5735">
                <a:tc>
                  <a:txBody>
                    <a:bodyPr/>
                    <a:lstStyle/>
                    <a:p>
                      <a:pPr marR="261620" algn="r">
                        <a:lnSpc>
                          <a:spcPts val="1065"/>
                        </a:lnSpc>
                      </a:pPr>
                      <a:r>
                        <a:rPr sz="1000" b="0" dirty="0">
                          <a:latin typeface="Calibri Light"/>
                          <a:cs typeface="Calibri Light"/>
                        </a:rPr>
                        <a:t>Rahmenzeiger</a:t>
                      </a:r>
                      <a:r>
                        <a:rPr sz="10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(FP)</a:t>
                      </a:r>
                      <a:r>
                        <a:rPr sz="10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von</a:t>
                      </a:r>
                      <a:r>
                        <a:rPr sz="10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spc="-10" dirty="0">
                          <a:latin typeface="Consolas"/>
                          <a:cs typeface="Consolas"/>
                        </a:rPr>
                        <a:t>main()</a:t>
                      </a:r>
                      <a:endParaRPr sz="1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B w="28575">
                      <a:solidFill>
                        <a:srgbClr val="DEF9F7"/>
                      </a:solidFill>
                      <a:prstDash val="solid"/>
                    </a:lnB>
                    <a:solidFill>
                      <a:srgbClr val="9FF1EA"/>
                    </a:solidFill>
                  </a:tcPr>
                </a:tc>
                <a:tc>
                  <a:txBody>
                    <a:bodyPr/>
                    <a:lstStyle/>
                    <a:p>
                      <a:pPr marL="196850" algn="ctr">
                        <a:lnSpc>
                          <a:spcPts val="1175"/>
                        </a:lnSpc>
                      </a:pPr>
                      <a:r>
                        <a:rPr sz="120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BP</a:t>
                      </a:r>
                      <a:r>
                        <a:rPr sz="1200" spc="-1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20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+</a:t>
                      </a:r>
                      <a:r>
                        <a:rPr sz="1200" spc="-1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200" spc="-25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14</a:t>
                      </a:r>
                      <a:endParaRPr sz="12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B w="28575">
                      <a:solidFill>
                        <a:srgbClr val="DEF9F7"/>
                      </a:solidFill>
                      <a:prstDash val="solid"/>
                    </a:lnB>
                    <a:solidFill>
                      <a:srgbClr val="9FF1EA"/>
                    </a:solidFill>
                  </a:tcPr>
                </a:tc>
              </a:tr>
              <a:tr h="167005">
                <a:tc gridSpan="2">
                  <a:txBody>
                    <a:bodyPr/>
                    <a:lstStyle/>
                    <a:p>
                      <a:pPr marL="1043940">
                        <a:lnSpc>
                          <a:spcPts val="1180"/>
                        </a:lnSpc>
                        <a:tabLst>
                          <a:tab pos="2636520" algn="l"/>
                        </a:tabLst>
                      </a:pP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Rücksprungs-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Adresse</a:t>
                      </a:r>
                      <a:r>
                        <a:rPr sz="1000" b="0" spc="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(</a:t>
                      </a:r>
                      <a:r>
                        <a:rPr sz="1000" spc="-10" dirty="0">
                          <a:latin typeface="Consolas"/>
                          <a:cs typeface="Consolas"/>
                        </a:rPr>
                        <a:t>main</a:t>
                      </a:r>
                      <a:r>
                        <a:rPr sz="1000" dirty="0">
                          <a:latin typeface="Consolas"/>
                          <a:cs typeface="Consolas"/>
                        </a:rPr>
                        <a:t>	</a:t>
                      </a: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Offset)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T w="28575">
                      <a:solidFill>
                        <a:srgbClr val="DEF9F7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6385">
                <a:tc>
                  <a:txBody>
                    <a:bodyPr/>
                    <a:lstStyle/>
                    <a:p>
                      <a:pPr marL="151511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000" b="0" dirty="0">
                          <a:latin typeface="Calibri Light"/>
                          <a:cs typeface="Calibri Light"/>
                        </a:rPr>
                        <a:t>Parameter</a:t>
                      </a: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von</a:t>
                      </a:r>
                      <a:r>
                        <a:rPr sz="1000" b="0" spc="-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spc="-25" dirty="0">
                          <a:latin typeface="Consolas"/>
                          <a:cs typeface="Consolas"/>
                        </a:rPr>
                        <a:t>f()</a:t>
                      </a:r>
                      <a:endParaRPr sz="1000">
                        <a:latin typeface="Consolas"/>
                        <a:cs typeface="Consolas"/>
                      </a:endParaRPr>
                    </a:p>
                  </a:txBody>
                  <a:tcPr marL="0" marR="0" marT="50165" marB="0">
                    <a:solidFill>
                      <a:srgbClr val="79EEC2"/>
                    </a:solidFill>
                  </a:tcPr>
                </a:tc>
                <a:tc>
                  <a:txBody>
                    <a:bodyPr/>
                    <a:lstStyle/>
                    <a:p>
                      <a:pPr marL="1911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5,</a:t>
                      </a:r>
                      <a:r>
                        <a:rPr sz="1200" spc="-15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200" spc="-5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3</a:t>
                      </a:r>
                      <a:endParaRPr sz="1200">
                        <a:latin typeface="Consolas"/>
                        <a:cs typeface="Consolas"/>
                      </a:endParaRPr>
                    </a:p>
                  </a:txBody>
                  <a:tcPr marL="0" marR="0" marT="23495" marB="0">
                    <a:solidFill>
                      <a:srgbClr val="79EEC2"/>
                    </a:solidFill>
                  </a:tcPr>
                </a:tc>
              </a:tr>
              <a:tr h="286385">
                <a:tc>
                  <a:txBody>
                    <a:bodyPr/>
                    <a:lstStyle/>
                    <a:p>
                      <a:pPr marR="320675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000" b="0" dirty="0">
                          <a:latin typeface="Calibri Light"/>
                          <a:cs typeface="Calibri Light"/>
                        </a:rPr>
                        <a:t>Lokale</a:t>
                      </a:r>
                      <a:r>
                        <a:rPr sz="1000" b="0" spc="-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Variablen</a:t>
                      </a:r>
                      <a:r>
                        <a:rPr sz="10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von</a:t>
                      </a:r>
                      <a:r>
                        <a:rPr sz="10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spc="-10" dirty="0">
                          <a:latin typeface="Consolas"/>
                          <a:cs typeface="Consolas"/>
                        </a:rPr>
                        <a:t>main()</a:t>
                      </a:r>
                      <a:endParaRPr sz="1000">
                        <a:latin typeface="Consolas"/>
                        <a:cs typeface="Consolas"/>
                      </a:endParaRPr>
                    </a:p>
                  </a:txBody>
                  <a:tcPr marL="0" marR="0" marT="50165" marB="0">
                    <a:solidFill>
                      <a:srgbClr val="9FF1CD"/>
                    </a:solidFill>
                  </a:tcPr>
                </a:tc>
                <a:tc>
                  <a:txBody>
                    <a:bodyPr/>
                    <a:lstStyle/>
                    <a:p>
                      <a:pPr marL="1911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5,</a:t>
                      </a:r>
                      <a:r>
                        <a:rPr sz="1200" spc="-15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200" spc="-5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3</a:t>
                      </a:r>
                      <a:endParaRPr sz="1200">
                        <a:latin typeface="Consolas"/>
                        <a:cs typeface="Consolas"/>
                      </a:endParaRPr>
                    </a:p>
                  </a:txBody>
                  <a:tcPr marL="0" marR="0" marT="41910" marB="0">
                    <a:solidFill>
                      <a:srgbClr val="9FF1CD"/>
                    </a:solidFill>
                  </a:tcPr>
                </a:tc>
              </a:tr>
              <a:tr h="286385"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0" dirty="0">
                          <a:latin typeface="Calibri Light"/>
                          <a:cs typeface="Calibri Light"/>
                        </a:rPr>
                        <a:t>Gerettete</a:t>
                      </a:r>
                      <a:r>
                        <a:rPr sz="1000" b="0" spc="-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Register,</a:t>
                      </a:r>
                      <a:r>
                        <a:rPr sz="10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die</a:t>
                      </a:r>
                      <a:r>
                        <a:rPr sz="10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in</a:t>
                      </a:r>
                      <a:r>
                        <a:rPr sz="10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spc="-10" dirty="0">
                          <a:latin typeface="Consolas"/>
                          <a:cs typeface="Consolas"/>
                        </a:rPr>
                        <a:t>main()</a:t>
                      </a:r>
                      <a:r>
                        <a:rPr sz="1000" spc="-34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verwendet</a:t>
                      </a:r>
                      <a:r>
                        <a:rPr sz="10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wurden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49530" marB="0">
                    <a:solidFill>
                      <a:srgbClr val="79EE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7800">
                <a:tc gridSpan="2"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</a:pPr>
                      <a:r>
                        <a:rPr sz="1000" spc="-20" dirty="0">
                          <a:latin typeface="Consolas"/>
                          <a:cs typeface="Consolas"/>
                        </a:rPr>
                        <a:t>NULL</a:t>
                      </a:r>
                      <a:endParaRPr sz="1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9FF1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4940"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</a:pP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Return-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Adresse</a:t>
                      </a:r>
                      <a:r>
                        <a:rPr sz="1000" b="0" spc="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von</a:t>
                      </a:r>
                      <a:r>
                        <a:rPr sz="10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spc="-10" dirty="0">
                          <a:latin typeface="Consolas"/>
                          <a:cs typeface="Consolas"/>
                        </a:rPr>
                        <a:t>main()</a:t>
                      </a:r>
                      <a:endParaRPr sz="1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9FF3A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44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500" spc="-10" dirty="0">
                          <a:latin typeface="Consolas"/>
                          <a:cs typeface="Consolas"/>
                        </a:rPr>
                        <a:t>*envp</a:t>
                      </a:r>
                      <a:endParaRPr sz="500">
                        <a:latin typeface="Consolas"/>
                        <a:cs typeface="Consolas"/>
                      </a:endParaRPr>
                    </a:p>
                    <a:p>
                      <a:pPr marL="1926589" marR="1915795" indent="-3810" algn="ctr">
                        <a:lnSpc>
                          <a:spcPct val="100000"/>
                        </a:lnSpc>
                      </a:pPr>
                      <a:r>
                        <a:rPr sz="500" spc="-10" dirty="0">
                          <a:latin typeface="Consolas"/>
                          <a:cs typeface="Consolas"/>
                        </a:rPr>
                        <a:t>*argv arg</a:t>
                      </a:r>
                      <a:r>
                        <a:rPr sz="500" spc="-204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500" spc="-50" dirty="0">
                          <a:latin typeface="Consolas"/>
                          <a:cs typeface="Consolas"/>
                        </a:rPr>
                        <a:t>c</a:t>
                      </a:r>
                      <a:endParaRPr sz="500">
                        <a:latin typeface="Consolas"/>
                        <a:cs typeface="Consolas"/>
                      </a:endParaRPr>
                    </a:p>
                  </a:txBody>
                  <a:tcPr marL="0" marR="0" marT="15240" marB="0">
                    <a:solidFill>
                      <a:srgbClr val="79EE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8" name="object 28"/>
          <p:cNvSpPr/>
          <p:nvPr/>
        </p:nvSpPr>
        <p:spPr>
          <a:xfrm>
            <a:off x="8178545" y="2338577"/>
            <a:ext cx="76200" cy="286385"/>
          </a:xfrm>
          <a:custGeom>
            <a:avLst/>
            <a:gdLst/>
            <a:ahLst/>
            <a:cxnLst/>
            <a:rect l="l" t="t" r="r" b="b"/>
            <a:pathLst>
              <a:path w="76200" h="286385">
                <a:moveTo>
                  <a:pt x="28194" y="210058"/>
                </a:moveTo>
                <a:lnTo>
                  <a:pt x="0" y="210058"/>
                </a:lnTo>
                <a:lnTo>
                  <a:pt x="38100" y="286258"/>
                </a:lnTo>
                <a:lnTo>
                  <a:pt x="69850" y="222758"/>
                </a:lnTo>
                <a:lnTo>
                  <a:pt x="28194" y="222758"/>
                </a:lnTo>
                <a:lnTo>
                  <a:pt x="28194" y="210058"/>
                </a:lnTo>
                <a:close/>
              </a:path>
              <a:path w="76200" h="286385">
                <a:moveTo>
                  <a:pt x="48005" y="63500"/>
                </a:moveTo>
                <a:lnTo>
                  <a:pt x="28194" y="63500"/>
                </a:lnTo>
                <a:lnTo>
                  <a:pt x="28194" y="222758"/>
                </a:lnTo>
                <a:lnTo>
                  <a:pt x="48005" y="222758"/>
                </a:lnTo>
                <a:lnTo>
                  <a:pt x="48005" y="63500"/>
                </a:lnTo>
                <a:close/>
              </a:path>
              <a:path w="76200" h="286385">
                <a:moveTo>
                  <a:pt x="76200" y="210058"/>
                </a:moveTo>
                <a:lnTo>
                  <a:pt x="48005" y="210058"/>
                </a:lnTo>
                <a:lnTo>
                  <a:pt x="48005" y="222758"/>
                </a:lnTo>
                <a:lnTo>
                  <a:pt x="69850" y="222758"/>
                </a:lnTo>
                <a:lnTo>
                  <a:pt x="76200" y="210058"/>
                </a:lnTo>
                <a:close/>
              </a:path>
              <a:path w="76200" h="286385">
                <a:moveTo>
                  <a:pt x="38100" y="0"/>
                </a:moveTo>
                <a:lnTo>
                  <a:pt x="0" y="76200"/>
                </a:lnTo>
                <a:lnTo>
                  <a:pt x="28194" y="76200"/>
                </a:lnTo>
                <a:lnTo>
                  <a:pt x="28194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86385">
                <a:moveTo>
                  <a:pt x="69850" y="63500"/>
                </a:moveTo>
                <a:lnTo>
                  <a:pt x="48005" y="63500"/>
                </a:lnTo>
                <a:lnTo>
                  <a:pt x="48005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A0DEF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341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82619"/>
            <a:ext cx="105156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 smtClean="0"/>
              <a:t>Stack</a:t>
            </a:r>
            <a:r>
              <a:rPr spc="-70" dirty="0" smtClean="0"/>
              <a:t> </a:t>
            </a:r>
            <a:r>
              <a:rPr dirty="0"/>
              <a:t>am</a:t>
            </a:r>
            <a:r>
              <a:rPr spc="-85" dirty="0"/>
              <a:t> </a:t>
            </a:r>
            <a:r>
              <a:rPr dirty="0"/>
              <a:t>Beispiel</a:t>
            </a:r>
            <a:r>
              <a:rPr spc="-55" dirty="0"/>
              <a:t> </a:t>
            </a:r>
            <a:r>
              <a:rPr spc="-10" dirty="0"/>
              <a:t>erklärt</a:t>
            </a:r>
          </a:p>
        </p:txBody>
      </p:sp>
      <p:sp>
        <p:nvSpPr>
          <p:cNvPr id="3" name="object 3"/>
          <p:cNvSpPr/>
          <p:nvPr/>
        </p:nvSpPr>
        <p:spPr>
          <a:xfrm>
            <a:off x="3110483" y="1976627"/>
            <a:ext cx="5971540" cy="4267200"/>
          </a:xfrm>
          <a:custGeom>
            <a:avLst/>
            <a:gdLst/>
            <a:ahLst/>
            <a:cxnLst/>
            <a:rect l="l" t="t" r="r" b="b"/>
            <a:pathLst>
              <a:path w="5971540" h="4267200">
                <a:moveTo>
                  <a:pt x="5971032" y="0"/>
                </a:moveTo>
                <a:lnTo>
                  <a:pt x="0" y="0"/>
                </a:lnTo>
                <a:lnTo>
                  <a:pt x="0" y="4267200"/>
                </a:lnTo>
                <a:lnTo>
                  <a:pt x="5971032" y="4267200"/>
                </a:lnTo>
                <a:lnTo>
                  <a:pt x="597103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170173" y="2069044"/>
          <a:ext cx="5734684" cy="2313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6535"/>
                <a:gridCol w="554989"/>
                <a:gridCol w="334010"/>
                <a:gridCol w="2089150"/>
              </a:tblGrid>
              <a:tr h="1035050">
                <a:tc>
                  <a:txBody>
                    <a:bodyPr/>
                    <a:lstStyle/>
                    <a:p>
                      <a:pPr marL="31750">
                        <a:lnSpc>
                          <a:spcPts val="1505"/>
                        </a:lnSpc>
                      </a:pP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unsigned</a:t>
                      </a:r>
                      <a:r>
                        <a:rPr sz="1600" b="1" spc="-40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char</a:t>
                      </a:r>
                      <a:r>
                        <a:rPr sz="1600" b="1" spc="-40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spc="-10" dirty="0">
                          <a:latin typeface="Consolas"/>
                          <a:cs typeface="Consolas"/>
                        </a:rPr>
                        <a:t>g</a:t>
                      </a:r>
                      <a:r>
                        <a:rPr sz="1600" b="1" spc="-10" dirty="0">
                          <a:latin typeface="Consolas"/>
                          <a:cs typeface="Consolas"/>
                        </a:rPr>
                        <a:t>(</a:t>
                      </a:r>
                      <a:r>
                        <a:rPr sz="1600" b="1" spc="-10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unsigned</a:t>
                      </a:r>
                      <a:endParaRPr sz="1600">
                        <a:latin typeface="Consolas"/>
                        <a:cs typeface="Consolas"/>
                      </a:endParaRPr>
                    </a:p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unsigned</a:t>
                      </a:r>
                      <a:r>
                        <a:rPr sz="1600" b="1" spc="-25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char</a:t>
                      </a:r>
                      <a:r>
                        <a:rPr sz="1600" b="1" spc="-15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dirty="0">
                          <a:latin typeface="Consolas"/>
                          <a:cs typeface="Consolas"/>
                        </a:rPr>
                        <a:t>t</a:t>
                      </a:r>
                      <a:r>
                        <a:rPr sz="1600" spc="-2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1600" spc="-2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dirty="0">
                          <a:latin typeface="Consolas"/>
                          <a:cs typeface="Consolas"/>
                        </a:rPr>
                        <a:t>z</a:t>
                      </a:r>
                      <a:r>
                        <a:rPr sz="1600" spc="-2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spc="-50" dirty="0">
                          <a:latin typeface="Consolas"/>
                          <a:cs typeface="Consolas"/>
                        </a:rPr>
                        <a:t>/</a:t>
                      </a:r>
                      <a:endParaRPr sz="1600">
                        <a:latin typeface="Consolas"/>
                        <a:cs typeface="Consolas"/>
                      </a:endParaRPr>
                    </a:p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8000"/>
                          </a:solidFill>
                          <a:latin typeface="Consolas"/>
                          <a:cs typeface="Consolas"/>
                        </a:rPr>
                        <a:t>return</a:t>
                      </a:r>
                      <a:r>
                        <a:rPr sz="1600" b="1" spc="-35" dirty="0">
                          <a:solidFill>
                            <a:srgbClr val="008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spc="-25" dirty="0">
                          <a:latin typeface="Consolas"/>
                          <a:cs typeface="Consolas"/>
                        </a:rPr>
                        <a:t>t;</a:t>
                      </a:r>
                      <a:endParaRPr sz="1600">
                        <a:latin typeface="Consolas"/>
                        <a:cs typeface="Consolas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600" spc="-50" dirty="0">
                          <a:latin typeface="Consolas"/>
                          <a:cs typeface="Consolas"/>
                        </a:rPr>
                        <a:t>}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505"/>
                        </a:lnSpc>
                      </a:pPr>
                      <a:r>
                        <a:rPr sz="1600" b="1" spc="-20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char</a:t>
                      </a:r>
                      <a:endParaRPr sz="1600">
                        <a:latin typeface="Consolas"/>
                        <a:cs typeface="Consolas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Consolas"/>
                          <a:cs typeface="Consolas"/>
                        </a:rPr>
                        <a:t>2;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5"/>
                        </a:lnSpc>
                      </a:pPr>
                      <a:r>
                        <a:rPr sz="1600" spc="-25" dirty="0">
                          <a:latin typeface="Consolas"/>
                          <a:cs typeface="Consolas"/>
                        </a:rPr>
                        <a:t>z)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505"/>
                        </a:lnSpc>
                      </a:pPr>
                      <a:r>
                        <a:rPr sz="1600" spc="-50" dirty="0">
                          <a:latin typeface="Consolas"/>
                          <a:cs typeface="Consolas"/>
                        </a:rPr>
                        <a:t>{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</a:tr>
              <a:tr h="811530">
                <a:tc>
                  <a:txBody>
                    <a:bodyPr/>
                    <a:lstStyle/>
                    <a:p>
                      <a:pPr marL="365125" marR="47625" indent="-334010" algn="just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unsigned</a:t>
                      </a:r>
                      <a:r>
                        <a:rPr sz="1600" b="1" spc="-40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char</a:t>
                      </a:r>
                      <a:r>
                        <a:rPr sz="1600" b="1" spc="-40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spc="-10" dirty="0">
                          <a:latin typeface="Consolas"/>
                          <a:cs typeface="Consolas"/>
                        </a:rPr>
                        <a:t>f</a:t>
                      </a:r>
                      <a:r>
                        <a:rPr sz="1600" b="1" spc="-10" dirty="0">
                          <a:latin typeface="Consolas"/>
                          <a:cs typeface="Consolas"/>
                        </a:rPr>
                        <a:t>(</a:t>
                      </a:r>
                      <a:r>
                        <a:rPr sz="1600" b="1" spc="-10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unsigned </a:t>
                      </a: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unsigned</a:t>
                      </a:r>
                      <a:r>
                        <a:rPr sz="1600" b="1" spc="-35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char</a:t>
                      </a:r>
                      <a:r>
                        <a:rPr sz="1600" b="1" spc="-15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dirty="0">
                          <a:latin typeface="Consolas"/>
                          <a:cs typeface="Consolas"/>
                        </a:rPr>
                        <a:t>z</a:t>
                      </a:r>
                      <a:r>
                        <a:rPr sz="1600" spc="-2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1600" spc="-2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dirty="0">
                          <a:latin typeface="Consolas"/>
                          <a:cs typeface="Consolas"/>
                        </a:rPr>
                        <a:t>x</a:t>
                      </a:r>
                      <a:r>
                        <a:rPr sz="1600" spc="-2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spc="-50" dirty="0">
                          <a:latin typeface="Consolas"/>
                          <a:cs typeface="Consolas"/>
                        </a:rPr>
                        <a:t>* </a:t>
                      </a:r>
                      <a:r>
                        <a:rPr sz="1600" dirty="0">
                          <a:latin typeface="Consolas"/>
                          <a:cs typeface="Consolas"/>
                        </a:rPr>
                        <a:t>z</a:t>
                      </a:r>
                      <a:r>
                        <a:rPr sz="1600" spc="-1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1600" spc="-1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spc="-10" dirty="0">
                          <a:latin typeface="Consolas"/>
                          <a:cs typeface="Consolas"/>
                        </a:rPr>
                        <a:t>g(z+1)</a:t>
                      </a:r>
                      <a:r>
                        <a:rPr sz="1600" spc="-10" dirty="0">
                          <a:latin typeface="Consolas"/>
                          <a:cs typeface="Consolas"/>
                        </a:rPr>
                        <a:t>;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47625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b="1" spc="-20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char</a:t>
                      </a:r>
                      <a:endParaRPr sz="1600">
                        <a:latin typeface="Consolas"/>
                        <a:cs typeface="Consolas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Consolas"/>
                          <a:cs typeface="Consolas"/>
                        </a:rPr>
                        <a:t>y;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47625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spc="-25" dirty="0">
                          <a:latin typeface="Consolas"/>
                          <a:cs typeface="Consolas"/>
                        </a:rPr>
                        <a:t>x,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47625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unsigned</a:t>
                      </a:r>
                      <a:r>
                        <a:rPr sz="1600" b="1" spc="-45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char</a:t>
                      </a:r>
                      <a:r>
                        <a:rPr sz="1600" b="1" spc="-30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dirty="0">
                          <a:latin typeface="Consolas"/>
                          <a:cs typeface="Consolas"/>
                        </a:rPr>
                        <a:t>y)</a:t>
                      </a:r>
                      <a:r>
                        <a:rPr sz="1600" spc="-2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spc="-50" dirty="0">
                          <a:latin typeface="Consolas"/>
                          <a:cs typeface="Consolas"/>
                        </a:rPr>
                        <a:t>{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47625" marB="0">
                    <a:solidFill>
                      <a:srgbClr val="EAEAEA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65125">
                        <a:lnSpc>
                          <a:spcPts val="1670"/>
                        </a:lnSpc>
                      </a:pPr>
                      <a:r>
                        <a:rPr sz="1600" b="1" dirty="0">
                          <a:solidFill>
                            <a:srgbClr val="008000"/>
                          </a:solidFill>
                          <a:latin typeface="Consolas"/>
                          <a:cs typeface="Consolas"/>
                        </a:rPr>
                        <a:t>return</a:t>
                      </a:r>
                      <a:r>
                        <a:rPr sz="1600" b="1" spc="-35" dirty="0">
                          <a:solidFill>
                            <a:srgbClr val="008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spc="-25" dirty="0">
                          <a:latin typeface="Consolas"/>
                          <a:cs typeface="Consolas"/>
                        </a:rPr>
                        <a:t>z;</a:t>
                      </a:r>
                      <a:endParaRPr sz="1600">
                        <a:latin typeface="Consolas"/>
                        <a:cs typeface="Consolas"/>
                      </a:endParaRPr>
                    </a:p>
                    <a:p>
                      <a:pPr marL="31750">
                        <a:lnSpc>
                          <a:spcPts val="1910"/>
                        </a:lnSpc>
                      </a:pPr>
                      <a:r>
                        <a:rPr sz="1600" spc="-50" dirty="0">
                          <a:latin typeface="Consolas"/>
                          <a:cs typeface="Consolas"/>
                        </a:rPr>
                        <a:t>}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189223" y="4527041"/>
            <a:ext cx="536194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int</a:t>
            </a:r>
            <a:r>
              <a:rPr sz="1600" b="1" spc="-45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main</a:t>
            </a:r>
            <a:r>
              <a:rPr sz="1600" b="1" dirty="0">
                <a:latin typeface="Consolas"/>
                <a:cs typeface="Consolas"/>
              </a:rPr>
              <a:t>(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int</a:t>
            </a:r>
            <a:r>
              <a:rPr sz="1600" b="1" spc="-35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argc,</a:t>
            </a:r>
            <a:r>
              <a:rPr sz="1600" spc="-35" dirty="0">
                <a:latin typeface="Consolas"/>
                <a:cs typeface="Consolas"/>
              </a:rPr>
              <a:t> 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char</a:t>
            </a:r>
            <a:r>
              <a:rPr sz="1600" dirty="0">
                <a:latin typeface="Consolas"/>
                <a:cs typeface="Consolas"/>
              </a:rPr>
              <a:t>*</a:t>
            </a:r>
            <a:r>
              <a:rPr sz="1600" spc="-25" dirty="0"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argv[],</a:t>
            </a:r>
            <a:r>
              <a:rPr sz="1600" spc="-35" dirty="0">
                <a:latin typeface="Consolas"/>
                <a:cs typeface="Consolas"/>
              </a:rPr>
              <a:t> 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char</a:t>
            </a:r>
            <a:r>
              <a:rPr sz="1600" dirty="0">
                <a:latin typeface="Consolas"/>
                <a:cs typeface="Consolas"/>
              </a:rPr>
              <a:t>*</a:t>
            </a:r>
            <a:r>
              <a:rPr sz="1600" spc="-30" dirty="0"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envp[])</a:t>
            </a:r>
            <a:r>
              <a:rPr sz="1600" spc="-25" dirty="0">
                <a:latin typeface="Consolas"/>
                <a:cs typeface="Consolas"/>
              </a:rPr>
              <a:t> </a:t>
            </a:r>
            <a:r>
              <a:rPr sz="1600" spc="-50" dirty="0">
                <a:latin typeface="Consolas"/>
                <a:cs typeface="Consolas"/>
              </a:rPr>
              <a:t>{</a:t>
            </a:r>
            <a:endParaRPr sz="1600">
              <a:latin typeface="Consolas"/>
              <a:cs typeface="Consolas"/>
            </a:endParaRPr>
          </a:p>
          <a:p>
            <a:pPr marL="346075" marR="2783840" algn="just">
              <a:lnSpc>
                <a:spcPct val="100000"/>
              </a:lnSpc>
            </a:pP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unsigned</a:t>
            </a:r>
            <a:r>
              <a:rPr sz="1600" b="1" spc="-25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char</a:t>
            </a:r>
            <a:r>
              <a:rPr sz="1600" b="1" spc="-20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x</a:t>
            </a:r>
            <a:r>
              <a:rPr sz="1600" spc="-25" dirty="0"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=</a:t>
            </a:r>
            <a:r>
              <a:rPr sz="1600" spc="-20" dirty="0">
                <a:latin typeface="Consolas"/>
                <a:cs typeface="Consolas"/>
              </a:rPr>
              <a:t> </a:t>
            </a:r>
            <a:r>
              <a:rPr sz="1600" spc="-25" dirty="0">
                <a:latin typeface="Consolas"/>
                <a:cs typeface="Consolas"/>
              </a:rPr>
              <a:t>5; 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unsigned</a:t>
            </a:r>
            <a:r>
              <a:rPr sz="1600" b="1" spc="-25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char</a:t>
            </a:r>
            <a:r>
              <a:rPr sz="1600" b="1" spc="-25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y</a:t>
            </a:r>
            <a:r>
              <a:rPr sz="1600" spc="-25" dirty="0"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=</a:t>
            </a:r>
            <a:r>
              <a:rPr sz="1600" spc="-20" dirty="0">
                <a:latin typeface="Consolas"/>
                <a:cs typeface="Consolas"/>
              </a:rPr>
              <a:t> </a:t>
            </a:r>
            <a:r>
              <a:rPr sz="1600" spc="-25" dirty="0">
                <a:latin typeface="Consolas"/>
                <a:cs typeface="Consolas"/>
              </a:rPr>
              <a:t>3; </a:t>
            </a:r>
            <a:r>
              <a:rPr sz="1600" b="1" dirty="0">
                <a:latin typeface="Consolas"/>
                <a:cs typeface="Consolas"/>
              </a:rPr>
              <a:t>f(x,</a:t>
            </a:r>
            <a:r>
              <a:rPr sz="1600" b="1" spc="-35" dirty="0">
                <a:latin typeface="Consolas"/>
                <a:cs typeface="Consolas"/>
              </a:rPr>
              <a:t> </a:t>
            </a:r>
            <a:r>
              <a:rPr sz="1600" b="1" spc="-25" dirty="0">
                <a:latin typeface="Consolas"/>
                <a:cs typeface="Consolas"/>
              </a:rPr>
              <a:t>y)</a:t>
            </a:r>
            <a:endParaRPr sz="1600">
              <a:latin typeface="Consolas"/>
              <a:cs typeface="Consolas"/>
            </a:endParaRPr>
          </a:p>
          <a:p>
            <a:pPr marL="346075" algn="just">
              <a:lnSpc>
                <a:spcPct val="100000"/>
              </a:lnSpc>
            </a:pPr>
            <a:r>
              <a:rPr sz="1600" b="1" dirty="0">
                <a:solidFill>
                  <a:srgbClr val="008000"/>
                </a:solidFill>
                <a:latin typeface="Consolas"/>
                <a:cs typeface="Consolas"/>
              </a:rPr>
              <a:t>return</a:t>
            </a:r>
            <a:r>
              <a:rPr sz="1600" b="1" spc="-3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600" spc="-25" dirty="0">
                <a:solidFill>
                  <a:srgbClr val="FF00FF"/>
                </a:solidFill>
                <a:latin typeface="Consolas"/>
                <a:cs typeface="Consolas"/>
              </a:rPr>
              <a:t>0</a:t>
            </a:r>
            <a:r>
              <a:rPr sz="1600" spc="-25" dirty="0">
                <a:latin typeface="Consolas"/>
                <a:cs typeface="Consolas"/>
              </a:rPr>
              <a:t>;</a:t>
            </a:r>
            <a:endParaRPr sz="16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600" spc="-50" dirty="0">
                <a:latin typeface="Consolas"/>
                <a:cs typeface="Consolas"/>
              </a:rPr>
              <a:t>}</a:t>
            </a:r>
            <a:endParaRPr sz="160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93464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Aufruf</a:t>
            </a:r>
            <a:r>
              <a:rPr spc="20" dirty="0"/>
              <a:t> </a:t>
            </a:r>
            <a:r>
              <a:rPr dirty="0"/>
              <a:t>der</a:t>
            </a:r>
            <a:r>
              <a:rPr spc="-10" dirty="0"/>
              <a:t> </a:t>
            </a:r>
            <a:r>
              <a:rPr spc="-25" dirty="0"/>
              <a:t>Return-</a:t>
            </a:r>
            <a:r>
              <a:rPr spc="-10" dirty="0"/>
              <a:t>Anweisung</a:t>
            </a:r>
          </a:p>
        </p:txBody>
      </p:sp>
      <p:sp>
        <p:nvSpPr>
          <p:cNvPr id="3" name="object 3"/>
          <p:cNvSpPr/>
          <p:nvPr/>
        </p:nvSpPr>
        <p:spPr>
          <a:xfrm>
            <a:off x="3110483" y="1976627"/>
            <a:ext cx="5971540" cy="4267200"/>
          </a:xfrm>
          <a:custGeom>
            <a:avLst/>
            <a:gdLst/>
            <a:ahLst/>
            <a:cxnLst/>
            <a:rect l="l" t="t" r="r" b="b"/>
            <a:pathLst>
              <a:path w="5971540" h="4267200">
                <a:moveTo>
                  <a:pt x="5971032" y="0"/>
                </a:moveTo>
                <a:lnTo>
                  <a:pt x="0" y="0"/>
                </a:lnTo>
                <a:lnTo>
                  <a:pt x="0" y="4267200"/>
                </a:lnTo>
                <a:lnTo>
                  <a:pt x="5971032" y="4267200"/>
                </a:lnTo>
                <a:lnTo>
                  <a:pt x="597103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170173" y="2069044"/>
          <a:ext cx="5734684" cy="2313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6535"/>
                <a:gridCol w="554989"/>
                <a:gridCol w="334010"/>
                <a:gridCol w="2089150"/>
              </a:tblGrid>
              <a:tr h="1035050">
                <a:tc>
                  <a:txBody>
                    <a:bodyPr/>
                    <a:lstStyle/>
                    <a:p>
                      <a:pPr marL="31750">
                        <a:lnSpc>
                          <a:spcPts val="1505"/>
                        </a:lnSpc>
                      </a:pP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unsigned</a:t>
                      </a:r>
                      <a:r>
                        <a:rPr sz="1600" b="1" spc="-40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char</a:t>
                      </a:r>
                      <a:r>
                        <a:rPr sz="1600" b="1" spc="-40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spc="-10" dirty="0">
                          <a:latin typeface="Consolas"/>
                          <a:cs typeface="Consolas"/>
                        </a:rPr>
                        <a:t>g</a:t>
                      </a:r>
                      <a:r>
                        <a:rPr sz="1600" b="1" spc="-10" dirty="0">
                          <a:latin typeface="Consolas"/>
                          <a:cs typeface="Consolas"/>
                        </a:rPr>
                        <a:t>(</a:t>
                      </a:r>
                      <a:r>
                        <a:rPr sz="1600" b="1" spc="-10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unsigned</a:t>
                      </a:r>
                      <a:endParaRPr sz="1600" dirty="0">
                        <a:latin typeface="Consolas"/>
                        <a:cs typeface="Consolas"/>
                      </a:endParaRPr>
                    </a:p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unsigned</a:t>
                      </a:r>
                      <a:r>
                        <a:rPr sz="1600" b="1" spc="-25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char</a:t>
                      </a:r>
                      <a:r>
                        <a:rPr sz="1600" b="1" spc="-15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dirty="0">
                          <a:latin typeface="Consolas"/>
                          <a:cs typeface="Consolas"/>
                        </a:rPr>
                        <a:t>t</a:t>
                      </a:r>
                      <a:r>
                        <a:rPr sz="1600" spc="-2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1600" spc="-2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dirty="0">
                          <a:latin typeface="Consolas"/>
                          <a:cs typeface="Consolas"/>
                        </a:rPr>
                        <a:t>z</a:t>
                      </a:r>
                      <a:r>
                        <a:rPr sz="1600" spc="-2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spc="-50" dirty="0">
                          <a:latin typeface="Consolas"/>
                          <a:cs typeface="Consolas"/>
                        </a:rPr>
                        <a:t>/</a:t>
                      </a:r>
                      <a:endParaRPr sz="1600" dirty="0">
                        <a:latin typeface="Consolas"/>
                        <a:cs typeface="Consolas"/>
                      </a:endParaRPr>
                    </a:p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8000"/>
                          </a:solidFill>
                          <a:latin typeface="Consolas"/>
                          <a:cs typeface="Consolas"/>
                        </a:rPr>
                        <a:t>return</a:t>
                      </a:r>
                      <a:r>
                        <a:rPr sz="1600" b="1" spc="-35" dirty="0">
                          <a:solidFill>
                            <a:srgbClr val="008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spc="-25" dirty="0">
                          <a:latin typeface="Consolas"/>
                          <a:cs typeface="Consolas"/>
                        </a:rPr>
                        <a:t>t;</a:t>
                      </a:r>
                      <a:endParaRPr sz="1600" dirty="0">
                        <a:latin typeface="Consolas"/>
                        <a:cs typeface="Consolas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600" spc="-50" dirty="0">
                          <a:latin typeface="Consolas"/>
                          <a:cs typeface="Consolas"/>
                        </a:rPr>
                        <a:t>}</a:t>
                      </a:r>
                      <a:endParaRPr sz="1600" dirty="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505"/>
                        </a:lnSpc>
                      </a:pPr>
                      <a:r>
                        <a:rPr sz="1600" b="1" spc="-20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char</a:t>
                      </a:r>
                      <a:endParaRPr sz="1600">
                        <a:latin typeface="Consolas"/>
                        <a:cs typeface="Consolas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Consolas"/>
                          <a:cs typeface="Consolas"/>
                        </a:rPr>
                        <a:t>2;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5"/>
                        </a:lnSpc>
                      </a:pPr>
                      <a:r>
                        <a:rPr sz="1600" spc="-25" dirty="0">
                          <a:latin typeface="Consolas"/>
                          <a:cs typeface="Consolas"/>
                        </a:rPr>
                        <a:t>z)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505"/>
                        </a:lnSpc>
                      </a:pPr>
                      <a:r>
                        <a:rPr sz="1600" spc="-50" dirty="0">
                          <a:latin typeface="Consolas"/>
                          <a:cs typeface="Consolas"/>
                        </a:rPr>
                        <a:t>{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</a:tr>
              <a:tr h="811530">
                <a:tc>
                  <a:txBody>
                    <a:bodyPr/>
                    <a:lstStyle/>
                    <a:p>
                      <a:pPr marL="365125" marR="47625" indent="-334010" algn="just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unsigned</a:t>
                      </a:r>
                      <a:r>
                        <a:rPr sz="1600" b="1" spc="-40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char</a:t>
                      </a:r>
                      <a:r>
                        <a:rPr sz="1600" b="1" spc="-40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spc="-10" dirty="0">
                          <a:latin typeface="Consolas"/>
                          <a:cs typeface="Consolas"/>
                        </a:rPr>
                        <a:t>f</a:t>
                      </a:r>
                      <a:r>
                        <a:rPr sz="1600" b="1" spc="-10" dirty="0">
                          <a:latin typeface="Consolas"/>
                          <a:cs typeface="Consolas"/>
                        </a:rPr>
                        <a:t>(</a:t>
                      </a:r>
                      <a:r>
                        <a:rPr sz="1600" b="1" spc="-10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unsigned </a:t>
                      </a: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unsigned</a:t>
                      </a:r>
                      <a:r>
                        <a:rPr sz="1600" b="1" spc="-35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char</a:t>
                      </a:r>
                      <a:r>
                        <a:rPr sz="1600" b="1" spc="-15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dirty="0">
                          <a:latin typeface="Consolas"/>
                          <a:cs typeface="Consolas"/>
                        </a:rPr>
                        <a:t>z</a:t>
                      </a:r>
                      <a:r>
                        <a:rPr sz="1600" spc="-2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1600" spc="-2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dirty="0">
                          <a:latin typeface="Consolas"/>
                          <a:cs typeface="Consolas"/>
                        </a:rPr>
                        <a:t>x</a:t>
                      </a:r>
                      <a:r>
                        <a:rPr sz="1600" spc="-2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spc="-50" dirty="0">
                          <a:latin typeface="Consolas"/>
                          <a:cs typeface="Consolas"/>
                        </a:rPr>
                        <a:t>* </a:t>
                      </a:r>
                      <a:r>
                        <a:rPr sz="1600" dirty="0">
                          <a:latin typeface="Consolas"/>
                          <a:cs typeface="Consolas"/>
                        </a:rPr>
                        <a:t>z</a:t>
                      </a:r>
                      <a:r>
                        <a:rPr sz="1600" spc="-1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1600" spc="-1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spc="-10" dirty="0">
                          <a:latin typeface="Consolas"/>
                          <a:cs typeface="Consolas"/>
                        </a:rPr>
                        <a:t>g(z+1)</a:t>
                      </a:r>
                      <a:r>
                        <a:rPr sz="1600" spc="-10" dirty="0">
                          <a:latin typeface="Consolas"/>
                          <a:cs typeface="Consolas"/>
                        </a:rPr>
                        <a:t>;</a:t>
                      </a:r>
                      <a:endParaRPr sz="1600" dirty="0">
                        <a:latin typeface="Consolas"/>
                        <a:cs typeface="Consolas"/>
                      </a:endParaRPr>
                    </a:p>
                  </a:txBody>
                  <a:tcPr marL="0" marR="0" marT="47625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b="1" spc="-20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char</a:t>
                      </a:r>
                      <a:endParaRPr sz="1600">
                        <a:latin typeface="Consolas"/>
                        <a:cs typeface="Consolas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Consolas"/>
                          <a:cs typeface="Consolas"/>
                        </a:rPr>
                        <a:t>y;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47625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spc="-25" dirty="0">
                          <a:latin typeface="Consolas"/>
                          <a:cs typeface="Consolas"/>
                        </a:rPr>
                        <a:t>x,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47625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unsigned</a:t>
                      </a:r>
                      <a:r>
                        <a:rPr sz="1600" b="1" spc="-45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char</a:t>
                      </a:r>
                      <a:r>
                        <a:rPr sz="1600" b="1" spc="-30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dirty="0">
                          <a:latin typeface="Consolas"/>
                          <a:cs typeface="Consolas"/>
                        </a:rPr>
                        <a:t>y)</a:t>
                      </a:r>
                      <a:r>
                        <a:rPr sz="1600" spc="-2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spc="-50" dirty="0">
                          <a:latin typeface="Consolas"/>
                          <a:cs typeface="Consolas"/>
                        </a:rPr>
                        <a:t>{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47625" marB="0">
                    <a:solidFill>
                      <a:srgbClr val="EAEAEA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65125">
                        <a:lnSpc>
                          <a:spcPts val="1670"/>
                        </a:lnSpc>
                      </a:pPr>
                      <a:r>
                        <a:rPr sz="1600" b="1" dirty="0">
                          <a:solidFill>
                            <a:srgbClr val="008000"/>
                          </a:solidFill>
                          <a:latin typeface="Consolas"/>
                          <a:cs typeface="Consolas"/>
                        </a:rPr>
                        <a:t>return</a:t>
                      </a:r>
                      <a:r>
                        <a:rPr sz="1600" b="1" spc="-35" dirty="0">
                          <a:solidFill>
                            <a:srgbClr val="008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spc="-25" dirty="0">
                          <a:latin typeface="Consolas"/>
                          <a:cs typeface="Consolas"/>
                        </a:rPr>
                        <a:t>z;</a:t>
                      </a:r>
                      <a:endParaRPr sz="1600">
                        <a:latin typeface="Consolas"/>
                        <a:cs typeface="Consolas"/>
                      </a:endParaRPr>
                    </a:p>
                    <a:p>
                      <a:pPr marL="31750">
                        <a:lnSpc>
                          <a:spcPts val="1910"/>
                        </a:lnSpc>
                      </a:pPr>
                      <a:r>
                        <a:rPr sz="1600" spc="-50" dirty="0">
                          <a:latin typeface="Consolas"/>
                          <a:cs typeface="Consolas"/>
                        </a:rPr>
                        <a:t>}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189223" y="4527041"/>
            <a:ext cx="536194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int</a:t>
            </a:r>
            <a:r>
              <a:rPr sz="1600" b="1" spc="-45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main</a:t>
            </a:r>
            <a:r>
              <a:rPr sz="1600" b="1" dirty="0">
                <a:latin typeface="Consolas"/>
                <a:cs typeface="Consolas"/>
              </a:rPr>
              <a:t>(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int</a:t>
            </a:r>
            <a:r>
              <a:rPr sz="1600" b="1" spc="-35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argc,</a:t>
            </a:r>
            <a:r>
              <a:rPr sz="1600" spc="-35" dirty="0">
                <a:latin typeface="Consolas"/>
                <a:cs typeface="Consolas"/>
              </a:rPr>
              <a:t> 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char</a:t>
            </a:r>
            <a:r>
              <a:rPr sz="1600" dirty="0">
                <a:latin typeface="Consolas"/>
                <a:cs typeface="Consolas"/>
              </a:rPr>
              <a:t>*</a:t>
            </a:r>
            <a:r>
              <a:rPr sz="1600" spc="-25" dirty="0"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argv[],</a:t>
            </a:r>
            <a:r>
              <a:rPr sz="1600" spc="-35" dirty="0">
                <a:latin typeface="Consolas"/>
                <a:cs typeface="Consolas"/>
              </a:rPr>
              <a:t> 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char</a:t>
            </a:r>
            <a:r>
              <a:rPr sz="1600" dirty="0">
                <a:latin typeface="Consolas"/>
                <a:cs typeface="Consolas"/>
              </a:rPr>
              <a:t>*</a:t>
            </a:r>
            <a:r>
              <a:rPr sz="1600" spc="-30" dirty="0"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envp[])</a:t>
            </a:r>
            <a:r>
              <a:rPr sz="1600" spc="-25" dirty="0">
                <a:latin typeface="Consolas"/>
                <a:cs typeface="Consolas"/>
              </a:rPr>
              <a:t> </a:t>
            </a:r>
            <a:r>
              <a:rPr sz="1600" spc="-50" dirty="0">
                <a:latin typeface="Consolas"/>
                <a:cs typeface="Consolas"/>
              </a:rPr>
              <a:t>{</a:t>
            </a:r>
            <a:endParaRPr sz="1600" dirty="0">
              <a:latin typeface="Consolas"/>
              <a:cs typeface="Consolas"/>
            </a:endParaRPr>
          </a:p>
          <a:p>
            <a:pPr marL="346075" marR="2783840" algn="just">
              <a:lnSpc>
                <a:spcPct val="100000"/>
              </a:lnSpc>
            </a:pP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unsigned</a:t>
            </a:r>
            <a:r>
              <a:rPr sz="1600" b="1" spc="-25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char</a:t>
            </a:r>
            <a:r>
              <a:rPr sz="1600" b="1" spc="-20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x</a:t>
            </a:r>
            <a:r>
              <a:rPr sz="1600" spc="-25" dirty="0"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=</a:t>
            </a:r>
            <a:r>
              <a:rPr sz="1600" spc="-20" dirty="0">
                <a:latin typeface="Consolas"/>
                <a:cs typeface="Consolas"/>
              </a:rPr>
              <a:t> </a:t>
            </a:r>
            <a:r>
              <a:rPr sz="1600" spc="-25" dirty="0">
                <a:latin typeface="Consolas"/>
                <a:cs typeface="Consolas"/>
              </a:rPr>
              <a:t>5; 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unsigned</a:t>
            </a:r>
            <a:r>
              <a:rPr sz="1600" b="1" spc="-25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char</a:t>
            </a:r>
            <a:r>
              <a:rPr sz="1600" b="1" spc="-25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y</a:t>
            </a:r>
            <a:r>
              <a:rPr sz="1600" spc="-25" dirty="0"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=</a:t>
            </a:r>
            <a:r>
              <a:rPr sz="1600" spc="-20" dirty="0">
                <a:latin typeface="Consolas"/>
                <a:cs typeface="Consolas"/>
              </a:rPr>
              <a:t> </a:t>
            </a:r>
            <a:r>
              <a:rPr sz="1600" spc="-25" dirty="0">
                <a:latin typeface="Consolas"/>
                <a:cs typeface="Consolas"/>
              </a:rPr>
              <a:t>3; </a:t>
            </a:r>
            <a:r>
              <a:rPr sz="1600" b="1" dirty="0">
                <a:latin typeface="Consolas"/>
                <a:cs typeface="Consolas"/>
              </a:rPr>
              <a:t>f(x,</a:t>
            </a:r>
            <a:r>
              <a:rPr sz="1600" b="1" spc="-35" dirty="0">
                <a:latin typeface="Consolas"/>
                <a:cs typeface="Consolas"/>
              </a:rPr>
              <a:t> </a:t>
            </a:r>
            <a:r>
              <a:rPr sz="1600" b="1" spc="-25" dirty="0">
                <a:latin typeface="Consolas"/>
                <a:cs typeface="Consolas"/>
              </a:rPr>
              <a:t>y)</a:t>
            </a:r>
            <a:endParaRPr sz="1600" dirty="0">
              <a:latin typeface="Consolas"/>
              <a:cs typeface="Consolas"/>
            </a:endParaRPr>
          </a:p>
          <a:p>
            <a:pPr marL="346075" algn="just">
              <a:lnSpc>
                <a:spcPct val="100000"/>
              </a:lnSpc>
            </a:pPr>
            <a:r>
              <a:rPr sz="1600" b="1" dirty="0">
                <a:solidFill>
                  <a:srgbClr val="008000"/>
                </a:solidFill>
                <a:latin typeface="Consolas"/>
                <a:cs typeface="Consolas"/>
              </a:rPr>
              <a:t>return</a:t>
            </a:r>
            <a:r>
              <a:rPr sz="1600" b="1" spc="-3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600" spc="-25" dirty="0">
                <a:solidFill>
                  <a:srgbClr val="FF00FF"/>
                </a:solidFill>
                <a:latin typeface="Consolas"/>
                <a:cs typeface="Consolas"/>
              </a:rPr>
              <a:t>0</a:t>
            </a:r>
            <a:r>
              <a:rPr sz="1600" spc="-25" dirty="0">
                <a:latin typeface="Consolas"/>
                <a:cs typeface="Consolas"/>
              </a:rPr>
              <a:t>;</a:t>
            </a:r>
            <a:endParaRPr sz="1600" dirty="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600" spc="-50" dirty="0">
                <a:latin typeface="Consolas"/>
                <a:cs typeface="Consolas"/>
              </a:rPr>
              <a:t>}</a:t>
            </a:r>
            <a:endParaRPr sz="1600" dirty="0">
              <a:latin typeface="Consolas"/>
              <a:cs typeface="Consola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0776" y="2148332"/>
            <a:ext cx="5758688" cy="332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25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6872" y="5739384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799"/>
                </a:lnTo>
                <a:lnTo>
                  <a:pt x="457200" y="304799"/>
                </a:lnTo>
                <a:lnTo>
                  <a:pt x="609600" y="152399"/>
                </a:lnTo>
                <a:lnTo>
                  <a:pt x="4572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07460" y="5727293"/>
            <a:ext cx="2514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SB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Erzeugen</a:t>
            </a:r>
            <a:r>
              <a:rPr spc="-95" dirty="0"/>
              <a:t> </a:t>
            </a:r>
            <a:r>
              <a:rPr dirty="0"/>
              <a:t>des</a:t>
            </a:r>
            <a:r>
              <a:rPr spc="-90" dirty="0"/>
              <a:t> </a:t>
            </a:r>
            <a:r>
              <a:rPr spc="-10" dirty="0"/>
              <a:t>Rückgabewertes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56046" y="5172112"/>
            <a:ext cx="2806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0"/>
              </a:lnSpc>
            </a:pPr>
            <a:r>
              <a:rPr sz="1000" spc="-20" dirty="0">
                <a:latin typeface="Consolas"/>
                <a:cs typeface="Consolas"/>
              </a:rPr>
              <a:t>NULL</a:t>
            </a:r>
            <a:endParaRPr sz="1000">
              <a:latin typeface="Consolas"/>
              <a:cs typeface="Consola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9186" y="4168140"/>
            <a:ext cx="177926" cy="111036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081271" y="4283964"/>
            <a:ext cx="4029710" cy="154305"/>
            <a:chOff x="4081271" y="4283964"/>
            <a:chExt cx="4029710" cy="154305"/>
          </a:xfrm>
        </p:grpSpPr>
        <p:sp>
          <p:nvSpPr>
            <p:cNvPr id="8" name="object 8"/>
            <p:cNvSpPr/>
            <p:nvPr/>
          </p:nvSpPr>
          <p:spPr>
            <a:xfrm>
              <a:off x="4081271" y="4283964"/>
              <a:ext cx="4029710" cy="154305"/>
            </a:xfrm>
            <a:custGeom>
              <a:avLst/>
              <a:gdLst/>
              <a:ahLst/>
              <a:cxnLst/>
              <a:rect l="l" t="t" r="r" b="b"/>
              <a:pathLst>
                <a:path w="4029709" h="154304">
                  <a:moveTo>
                    <a:pt x="4029455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4029455" y="153924"/>
                  </a:lnTo>
                  <a:lnTo>
                    <a:pt x="4029455" y="0"/>
                  </a:lnTo>
                  <a:close/>
                </a:path>
              </a:pathLst>
            </a:custGeom>
            <a:solidFill>
              <a:srgbClr val="9FF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3237" y="4317873"/>
              <a:ext cx="76200" cy="79375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10710" y="2965704"/>
            <a:ext cx="177926" cy="1110361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3166872" y="2139695"/>
            <a:ext cx="5088255" cy="2594610"/>
            <a:chOff x="3166872" y="2139695"/>
            <a:chExt cx="5088255" cy="2594610"/>
          </a:xfrm>
        </p:grpSpPr>
        <p:sp>
          <p:nvSpPr>
            <p:cNvPr id="12" name="object 12"/>
            <p:cNvSpPr/>
            <p:nvPr/>
          </p:nvSpPr>
          <p:spPr>
            <a:xfrm>
              <a:off x="8178545" y="4447794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7"/>
                  </a:moveTo>
                  <a:lnTo>
                    <a:pt x="0" y="210057"/>
                  </a:lnTo>
                  <a:lnTo>
                    <a:pt x="38100" y="286257"/>
                  </a:lnTo>
                  <a:lnTo>
                    <a:pt x="69850" y="222757"/>
                  </a:lnTo>
                  <a:lnTo>
                    <a:pt x="28194" y="222757"/>
                  </a:lnTo>
                  <a:lnTo>
                    <a:pt x="28194" y="210057"/>
                  </a:lnTo>
                  <a:close/>
                </a:path>
                <a:path w="76200" h="286385">
                  <a:moveTo>
                    <a:pt x="48005" y="63499"/>
                  </a:moveTo>
                  <a:lnTo>
                    <a:pt x="28194" y="63499"/>
                  </a:lnTo>
                  <a:lnTo>
                    <a:pt x="28194" y="222757"/>
                  </a:lnTo>
                  <a:lnTo>
                    <a:pt x="48005" y="222757"/>
                  </a:lnTo>
                  <a:lnTo>
                    <a:pt x="48005" y="63499"/>
                  </a:lnTo>
                  <a:close/>
                </a:path>
                <a:path w="76200" h="286385">
                  <a:moveTo>
                    <a:pt x="76200" y="210057"/>
                  </a:moveTo>
                  <a:lnTo>
                    <a:pt x="48005" y="210057"/>
                  </a:lnTo>
                  <a:lnTo>
                    <a:pt x="48005" y="222757"/>
                  </a:lnTo>
                  <a:lnTo>
                    <a:pt x="69850" y="222757"/>
                  </a:lnTo>
                  <a:lnTo>
                    <a:pt x="76200" y="210057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199"/>
                  </a:lnTo>
                  <a:lnTo>
                    <a:pt x="28194" y="76199"/>
                  </a:lnTo>
                  <a:lnTo>
                    <a:pt x="28194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499"/>
                  </a:moveTo>
                  <a:lnTo>
                    <a:pt x="48005" y="63499"/>
                  </a:lnTo>
                  <a:lnTo>
                    <a:pt x="48005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79E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8545" y="4103369"/>
              <a:ext cx="76200" cy="16205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78545" y="4292345"/>
              <a:ext cx="76200" cy="16205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178545" y="3541013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8"/>
                  </a:moveTo>
                  <a:lnTo>
                    <a:pt x="0" y="210058"/>
                  </a:lnTo>
                  <a:lnTo>
                    <a:pt x="38100" y="286258"/>
                  </a:lnTo>
                  <a:lnTo>
                    <a:pt x="69850" y="222758"/>
                  </a:lnTo>
                  <a:lnTo>
                    <a:pt x="28194" y="222758"/>
                  </a:lnTo>
                  <a:lnTo>
                    <a:pt x="28194" y="210058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8"/>
                  </a:lnTo>
                  <a:lnTo>
                    <a:pt x="48005" y="222758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8"/>
                  </a:moveTo>
                  <a:lnTo>
                    <a:pt x="48005" y="210058"/>
                  </a:lnTo>
                  <a:lnTo>
                    <a:pt x="48005" y="222758"/>
                  </a:lnTo>
                  <a:lnTo>
                    <a:pt x="69850" y="222758"/>
                  </a:lnTo>
                  <a:lnTo>
                    <a:pt x="76200" y="210058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9FF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78546" y="3259073"/>
              <a:ext cx="76200" cy="853440"/>
            </a:xfrm>
            <a:custGeom>
              <a:avLst/>
              <a:gdLst/>
              <a:ahLst/>
              <a:cxnLst/>
              <a:rect l="l" t="t" r="r" b="b"/>
              <a:pathLst>
                <a:path w="76200" h="853439">
                  <a:moveTo>
                    <a:pt x="76200" y="643128"/>
                  </a:moveTo>
                  <a:lnTo>
                    <a:pt x="69850" y="630428"/>
                  </a:lnTo>
                  <a:lnTo>
                    <a:pt x="38100" y="566928"/>
                  </a:lnTo>
                  <a:lnTo>
                    <a:pt x="0" y="643128"/>
                  </a:lnTo>
                  <a:lnTo>
                    <a:pt x="28194" y="643128"/>
                  </a:lnTo>
                  <a:lnTo>
                    <a:pt x="28194" y="776986"/>
                  </a:lnTo>
                  <a:lnTo>
                    <a:pt x="0" y="776986"/>
                  </a:lnTo>
                  <a:lnTo>
                    <a:pt x="38100" y="853186"/>
                  </a:lnTo>
                  <a:lnTo>
                    <a:pt x="69850" y="789686"/>
                  </a:lnTo>
                  <a:lnTo>
                    <a:pt x="76200" y="776986"/>
                  </a:lnTo>
                  <a:lnTo>
                    <a:pt x="48006" y="776986"/>
                  </a:lnTo>
                  <a:lnTo>
                    <a:pt x="48006" y="643128"/>
                  </a:lnTo>
                  <a:lnTo>
                    <a:pt x="76200" y="643128"/>
                  </a:lnTo>
                  <a:close/>
                </a:path>
                <a:path w="76200" h="853439">
                  <a:moveTo>
                    <a:pt x="76200" y="76200"/>
                  </a:move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28194" y="76200"/>
                  </a:lnTo>
                  <a:lnTo>
                    <a:pt x="28194" y="210058"/>
                  </a:lnTo>
                  <a:lnTo>
                    <a:pt x="0" y="210058"/>
                  </a:lnTo>
                  <a:lnTo>
                    <a:pt x="38100" y="286270"/>
                  </a:lnTo>
                  <a:lnTo>
                    <a:pt x="69850" y="222758"/>
                  </a:lnTo>
                  <a:lnTo>
                    <a:pt x="76200" y="210058"/>
                  </a:lnTo>
                  <a:lnTo>
                    <a:pt x="48006" y="210058"/>
                  </a:lnTo>
                  <a:lnTo>
                    <a:pt x="48006" y="76200"/>
                  </a:lnTo>
                  <a:lnTo>
                    <a:pt x="76200" y="76200"/>
                  </a:lnTo>
                  <a:close/>
                </a:path>
              </a:pathLst>
            </a:custGeom>
            <a:solidFill>
              <a:srgbClr val="7AE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78545" y="2900933"/>
              <a:ext cx="76200" cy="16205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166872" y="2139695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>
                  <a:moveTo>
                    <a:pt x="4572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457200" y="304800"/>
                  </a:lnTo>
                  <a:lnTo>
                    <a:pt x="609600" y="1524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EEB4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3166872" y="270205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800"/>
                </a:lnTo>
                <a:lnTo>
                  <a:pt x="457200" y="304800"/>
                </a:lnTo>
                <a:lnTo>
                  <a:pt x="609600" y="152400"/>
                </a:lnTo>
                <a:lnTo>
                  <a:pt x="457200" y="0"/>
                </a:lnTo>
                <a:close/>
              </a:path>
            </a:pathLst>
          </a:custGeom>
          <a:solidFill>
            <a:srgbClr val="7DEA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310509" y="2127884"/>
            <a:ext cx="247015" cy="8616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latin typeface="Calibri Light"/>
                <a:cs typeface="Calibri Light"/>
              </a:rPr>
              <a:t>SP</a:t>
            </a: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8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800" b="0" spc="-25" dirty="0">
                <a:latin typeface="Calibri Light"/>
                <a:cs typeface="Calibri Light"/>
              </a:rPr>
              <a:t>FP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081271" y="3090672"/>
            <a:ext cx="4029710" cy="154305"/>
            <a:chOff x="4081271" y="3090672"/>
            <a:chExt cx="4029710" cy="154305"/>
          </a:xfrm>
        </p:grpSpPr>
        <p:sp>
          <p:nvSpPr>
            <p:cNvPr id="22" name="object 22"/>
            <p:cNvSpPr/>
            <p:nvPr/>
          </p:nvSpPr>
          <p:spPr>
            <a:xfrm>
              <a:off x="4081271" y="3090672"/>
              <a:ext cx="4029710" cy="154305"/>
            </a:xfrm>
            <a:custGeom>
              <a:avLst/>
              <a:gdLst/>
              <a:ahLst/>
              <a:cxnLst/>
              <a:rect l="l" t="t" r="r" b="b"/>
              <a:pathLst>
                <a:path w="4029709" h="154305">
                  <a:moveTo>
                    <a:pt x="4029455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4029455" y="153924"/>
                  </a:lnTo>
                  <a:lnTo>
                    <a:pt x="4029455" y="0"/>
                  </a:lnTo>
                  <a:close/>
                </a:path>
              </a:pathLst>
            </a:custGeom>
            <a:solidFill>
              <a:srgbClr val="9FF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96557" y="3124454"/>
              <a:ext cx="76199" cy="79375"/>
            </a:xfrm>
            <a:prstGeom prst="rect">
              <a:avLst/>
            </a:prstGeom>
          </p:spPr>
        </p:pic>
      </p:grpSp>
      <p:sp>
        <p:nvSpPr>
          <p:cNvPr id="24" name="object 24"/>
          <p:cNvSpPr/>
          <p:nvPr/>
        </p:nvSpPr>
        <p:spPr>
          <a:xfrm>
            <a:off x="4081271" y="2339339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19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A0DEF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8178545" y="2338577"/>
            <a:ext cx="76200" cy="927100"/>
            <a:chOff x="8178545" y="2338577"/>
            <a:chExt cx="76200" cy="927100"/>
          </a:xfrm>
        </p:grpSpPr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8545" y="3103626"/>
              <a:ext cx="76200" cy="16205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178545" y="2338577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8"/>
                  </a:moveTo>
                  <a:lnTo>
                    <a:pt x="0" y="210058"/>
                  </a:lnTo>
                  <a:lnTo>
                    <a:pt x="38100" y="286258"/>
                  </a:lnTo>
                  <a:lnTo>
                    <a:pt x="69850" y="222758"/>
                  </a:lnTo>
                  <a:lnTo>
                    <a:pt x="28194" y="222758"/>
                  </a:lnTo>
                  <a:lnTo>
                    <a:pt x="28194" y="210058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8"/>
                  </a:lnTo>
                  <a:lnTo>
                    <a:pt x="48005" y="222758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8"/>
                  </a:moveTo>
                  <a:lnTo>
                    <a:pt x="48005" y="210058"/>
                  </a:lnTo>
                  <a:lnTo>
                    <a:pt x="48005" y="222758"/>
                  </a:lnTo>
                  <a:lnTo>
                    <a:pt x="69850" y="222758"/>
                  </a:lnTo>
                  <a:lnTo>
                    <a:pt x="76200" y="210058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A0DE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178545" y="2623565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8"/>
                  </a:moveTo>
                  <a:lnTo>
                    <a:pt x="0" y="210058"/>
                  </a:lnTo>
                  <a:lnTo>
                    <a:pt x="38100" y="286258"/>
                  </a:lnTo>
                  <a:lnTo>
                    <a:pt x="69850" y="222758"/>
                  </a:lnTo>
                  <a:lnTo>
                    <a:pt x="28194" y="222758"/>
                  </a:lnTo>
                  <a:lnTo>
                    <a:pt x="28194" y="210058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8"/>
                  </a:lnTo>
                  <a:lnTo>
                    <a:pt x="48005" y="222758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8"/>
                  </a:moveTo>
                  <a:lnTo>
                    <a:pt x="48005" y="210058"/>
                  </a:lnTo>
                  <a:lnTo>
                    <a:pt x="48005" y="222758"/>
                  </a:lnTo>
                  <a:lnTo>
                    <a:pt x="69850" y="222758"/>
                  </a:lnTo>
                  <a:lnTo>
                    <a:pt x="76200" y="210058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AD6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294878" y="2293213"/>
            <a:ext cx="223520" cy="357187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400" spc="-50" dirty="0">
                <a:solidFill>
                  <a:srgbClr val="A0DEF0"/>
                </a:solidFill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400" spc="-50" dirty="0">
                <a:solidFill>
                  <a:srgbClr val="7AD6EC"/>
                </a:solidFill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639"/>
              </a:lnSpc>
              <a:spcBef>
                <a:spcPts val="105"/>
              </a:spcBef>
            </a:pPr>
            <a:r>
              <a:rPr sz="1400" spc="-50" dirty="0">
                <a:solidFill>
                  <a:srgbClr val="A0DEF0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639"/>
              </a:lnSpc>
            </a:pPr>
            <a:r>
              <a:rPr sz="1400" spc="-50" dirty="0">
                <a:solidFill>
                  <a:srgbClr val="9FF1EA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400" spc="-50" dirty="0">
                <a:solidFill>
                  <a:srgbClr val="9FF1EA"/>
                </a:solidFill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  <a:spcBef>
                <a:spcPts val="110"/>
              </a:spcBef>
            </a:pPr>
            <a:r>
              <a:rPr sz="1400" spc="-50" dirty="0">
                <a:solidFill>
                  <a:srgbClr val="9FF1EA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-50" dirty="0">
                <a:solidFill>
                  <a:srgbClr val="79EEC2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  <a:spcBef>
                <a:spcPts val="145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495"/>
              </a:lnSpc>
            </a:pPr>
            <a:r>
              <a:rPr sz="1400" spc="-50" dirty="0">
                <a:solidFill>
                  <a:srgbClr val="9FF3AE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90"/>
              </a:lnSpc>
            </a:pPr>
            <a:r>
              <a:rPr sz="1400" spc="-25" dirty="0">
                <a:solidFill>
                  <a:srgbClr val="79EE8F"/>
                </a:solidFill>
                <a:latin typeface="Cambria Math"/>
                <a:cs typeface="Cambria Math"/>
              </a:rPr>
              <a:t>10</a:t>
            </a:r>
            <a:endParaRPr sz="1400">
              <a:latin typeface="Cambria Math"/>
              <a:cs typeface="Cambria Math"/>
            </a:endParaRPr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4081271" y="2339339"/>
          <a:ext cx="4029710" cy="3572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0070"/>
                <a:gridCol w="929640"/>
              </a:tblGrid>
              <a:tr h="286385">
                <a:tc>
                  <a:txBody>
                    <a:bodyPr/>
                    <a:lstStyle/>
                    <a:p>
                      <a:pPr marL="13627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0" dirty="0">
                          <a:latin typeface="Calibri Light"/>
                          <a:cs typeface="Calibri Light"/>
                        </a:rPr>
                        <a:t>Lokale</a:t>
                      </a:r>
                      <a:r>
                        <a:rPr sz="1000" b="0" spc="-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Variablen</a:t>
                      </a:r>
                      <a:r>
                        <a:rPr sz="10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von</a:t>
                      </a:r>
                      <a:r>
                        <a:rPr sz="10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spc="-25" dirty="0">
                          <a:latin typeface="Consolas"/>
                          <a:cs typeface="Consolas"/>
                        </a:rPr>
                        <a:t>g()</a:t>
                      </a:r>
                      <a:endParaRPr sz="1000">
                        <a:latin typeface="Consolas"/>
                        <a:cs typeface="Consolas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L="15875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8</a:t>
                      </a:r>
                      <a:endParaRPr sz="1200">
                        <a:latin typeface="Consolas"/>
                        <a:cs typeface="Consolas"/>
                      </a:endParaRPr>
                    </a:p>
                  </a:txBody>
                  <a:tcPr marL="0" marR="0" marT="25400" marB="0"/>
                </a:tc>
              </a:tr>
              <a:tr h="286385">
                <a:tc>
                  <a:txBody>
                    <a:bodyPr/>
                    <a:lstStyle/>
                    <a:p>
                      <a:pPr marL="14128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0" spc="-20" dirty="0">
                          <a:latin typeface="Calibri Light"/>
                          <a:cs typeface="Calibri Light"/>
                        </a:rPr>
                        <a:t>Rückgabewert</a:t>
                      </a:r>
                      <a:r>
                        <a:rPr sz="10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von</a:t>
                      </a:r>
                      <a:r>
                        <a:rPr sz="1000" b="0" spc="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spc="-20" dirty="0">
                          <a:latin typeface="Consolas"/>
                          <a:cs typeface="Consolas"/>
                        </a:rPr>
                        <a:t>g()</a:t>
                      </a:r>
                      <a:r>
                        <a:rPr sz="1000" b="0" spc="-20" dirty="0">
                          <a:latin typeface="Calibri Light"/>
                          <a:cs typeface="Calibri Light"/>
                        </a:rPr>
                        <a:t>: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49530" marB="0">
                    <a:solidFill>
                      <a:srgbClr val="7AD6EC"/>
                    </a:solidFill>
                  </a:tcPr>
                </a:tc>
                <a:tc>
                  <a:txBody>
                    <a:bodyPr/>
                    <a:lstStyle/>
                    <a:p>
                      <a:pPr marL="15875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-5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8</a:t>
                      </a:r>
                      <a:endParaRPr sz="1200">
                        <a:latin typeface="Consolas"/>
                        <a:cs typeface="Consolas"/>
                      </a:endParaRPr>
                    </a:p>
                  </a:txBody>
                  <a:tcPr marL="0" marR="0" marT="15240" marB="0">
                    <a:solidFill>
                      <a:srgbClr val="7AD6EC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1304290">
                        <a:lnSpc>
                          <a:spcPts val="1065"/>
                        </a:lnSpc>
                      </a:pPr>
                      <a:r>
                        <a:rPr sz="1000" b="0" dirty="0">
                          <a:latin typeface="Calibri Light"/>
                          <a:cs typeface="Calibri Light"/>
                        </a:rPr>
                        <a:t>Rahmenzeiger</a:t>
                      </a:r>
                      <a:r>
                        <a:rPr sz="10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(FP)</a:t>
                      </a:r>
                      <a:r>
                        <a:rPr sz="10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von</a:t>
                      </a:r>
                      <a:r>
                        <a:rPr sz="10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spc="-25" dirty="0">
                          <a:latin typeface="Consolas"/>
                          <a:cs typeface="Consolas"/>
                        </a:rPr>
                        <a:t>f()</a:t>
                      </a:r>
                      <a:endParaRPr sz="1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B w="28575">
                      <a:solidFill>
                        <a:srgbClr val="DEF9F7"/>
                      </a:solidFill>
                      <a:prstDash val="solid"/>
                    </a:lnB>
                    <a:solidFill>
                      <a:srgbClr val="A0DEF0"/>
                    </a:solidFill>
                  </a:tcPr>
                </a:tc>
                <a:tc>
                  <a:txBody>
                    <a:bodyPr/>
                    <a:lstStyle/>
                    <a:p>
                      <a:pPr marL="196850" algn="ctr">
                        <a:lnSpc>
                          <a:spcPts val="1200"/>
                        </a:lnSpc>
                      </a:pPr>
                      <a:r>
                        <a:rPr sz="120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BP</a:t>
                      </a:r>
                      <a:r>
                        <a:rPr sz="1200" spc="-1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20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+</a:t>
                      </a:r>
                      <a:r>
                        <a:rPr sz="1200" spc="-1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200" spc="-25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24</a:t>
                      </a:r>
                      <a:endParaRPr sz="12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B w="28575">
                      <a:solidFill>
                        <a:srgbClr val="DEF9F7"/>
                      </a:solidFill>
                      <a:prstDash val="solid"/>
                    </a:lnB>
                    <a:solidFill>
                      <a:srgbClr val="A0DEF0"/>
                    </a:solidFill>
                  </a:tcPr>
                </a:tc>
              </a:tr>
              <a:tr h="166370">
                <a:tc gridSpan="2">
                  <a:txBody>
                    <a:bodyPr/>
                    <a:lstStyle/>
                    <a:p>
                      <a:pPr marL="1147445">
                        <a:lnSpc>
                          <a:spcPts val="1170"/>
                        </a:lnSpc>
                        <a:tabLst>
                          <a:tab pos="2531745" algn="l"/>
                        </a:tabLst>
                      </a:pP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Rücksprungs-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Adresse</a:t>
                      </a:r>
                      <a:r>
                        <a:rPr sz="1000" b="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25" dirty="0">
                          <a:latin typeface="Calibri Light"/>
                          <a:cs typeface="Calibri Light"/>
                        </a:rPr>
                        <a:t>(</a:t>
                      </a:r>
                      <a:r>
                        <a:rPr sz="1000" spc="-25" dirty="0">
                          <a:latin typeface="Consolas"/>
                          <a:cs typeface="Consolas"/>
                        </a:rPr>
                        <a:t>f</a:t>
                      </a:r>
                      <a:r>
                        <a:rPr sz="1000" dirty="0">
                          <a:latin typeface="Consolas"/>
                          <a:cs typeface="Consolas"/>
                        </a:rPr>
                        <a:t>	</a:t>
                      </a: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Offset)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T w="28575">
                      <a:solidFill>
                        <a:srgbClr val="DEF9F7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6385">
                <a:tc>
                  <a:txBody>
                    <a:bodyPr/>
                    <a:lstStyle/>
                    <a:p>
                      <a:pPr marL="15151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0" dirty="0">
                          <a:latin typeface="Calibri Light"/>
                          <a:cs typeface="Calibri Light"/>
                        </a:rPr>
                        <a:t>Parameter</a:t>
                      </a: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von</a:t>
                      </a:r>
                      <a:r>
                        <a:rPr sz="1000" b="0" spc="-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spc="-25" dirty="0">
                          <a:latin typeface="Consolas"/>
                          <a:cs typeface="Consolas"/>
                        </a:rPr>
                        <a:t>g()</a:t>
                      </a:r>
                      <a:endParaRPr sz="1000">
                        <a:latin typeface="Consolas"/>
                        <a:cs typeface="Consolas"/>
                      </a:endParaRPr>
                    </a:p>
                  </a:txBody>
                  <a:tcPr marL="0" marR="0" marT="49530" marB="0">
                    <a:solidFill>
                      <a:srgbClr val="7AECE1"/>
                    </a:solidFill>
                  </a:tcPr>
                </a:tc>
                <a:tc>
                  <a:txBody>
                    <a:bodyPr/>
                    <a:lstStyle/>
                    <a:p>
                      <a:pPr marL="16891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spc="-25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16</a:t>
                      </a:r>
                      <a:endParaRPr sz="1200">
                        <a:latin typeface="Consolas"/>
                        <a:cs typeface="Consolas"/>
                      </a:endParaRPr>
                    </a:p>
                  </a:txBody>
                  <a:tcPr marL="0" marR="0" marT="22225" marB="0">
                    <a:solidFill>
                      <a:srgbClr val="7AECE1"/>
                    </a:solidFill>
                  </a:tcPr>
                </a:tc>
              </a:tr>
              <a:tr h="286385">
                <a:tc>
                  <a:txBody>
                    <a:bodyPr/>
                    <a:lstStyle/>
                    <a:p>
                      <a:pPr marL="13627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0" dirty="0">
                          <a:latin typeface="Calibri Light"/>
                          <a:cs typeface="Calibri Light"/>
                        </a:rPr>
                        <a:t>Lokale</a:t>
                      </a:r>
                      <a:r>
                        <a:rPr sz="1000" b="0" spc="-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Variablen</a:t>
                      </a:r>
                      <a:r>
                        <a:rPr sz="10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von</a:t>
                      </a:r>
                      <a:r>
                        <a:rPr sz="10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spc="-25" dirty="0">
                          <a:latin typeface="Consolas"/>
                          <a:cs typeface="Consolas"/>
                        </a:rPr>
                        <a:t>f()</a:t>
                      </a:r>
                      <a:endParaRPr sz="1000">
                        <a:latin typeface="Consolas"/>
                        <a:cs typeface="Consolas"/>
                      </a:endParaRPr>
                    </a:p>
                  </a:txBody>
                  <a:tcPr marL="0" marR="0" marT="49530" marB="0">
                    <a:solidFill>
                      <a:srgbClr val="9FF1EA"/>
                    </a:solidFill>
                  </a:tcPr>
                </a:tc>
                <a:tc>
                  <a:txBody>
                    <a:bodyPr/>
                    <a:lstStyle/>
                    <a:p>
                      <a:pPr marL="16129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spc="-25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15</a:t>
                      </a:r>
                      <a:endParaRPr sz="1200">
                        <a:latin typeface="Consolas"/>
                        <a:cs typeface="Consolas"/>
                      </a:endParaRPr>
                    </a:p>
                  </a:txBody>
                  <a:tcPr marL="0" marR="0" marT="27940" marB="0">
                    <a:solidFill>
                      <a:srgbClr val="9FF1EA"/>
                    </a:solidFill>
                  </a:tcPr>
                </a:tc>
              </a:tr>
              <a:tr h="286385">
                <a:tc gridSpan="2">
                  <a:txBody>
                    <a:bodyPr/>
                    <a:lstStyle/>
                    <a:p>
                      <a:pPr marL="74803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0" dirty="0">
                          <a:latin typeface="Calibri Light"/>
                          <a:cs typeface="Calibri Light"/>
                        </a:rPr>
                        <a:t>Gerettete</a:t>
                      </a:r>
                      <a:r>
                        <a:rPr sz="1000" b="0" spc="-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Register, die</a:t>
                      </a:r>
                      <a:r>
                        <a:rPr sz="10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in</a:t>
                      </a:r>
                      <a:r>
                        <a:rPr sz="10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spc="-10" dirty="0">
                          <a:latin typeface="Consolas"/>
                          <a:cs typeface="Consolas"/>
                        </a:rPr>
                        <a:t>f()</a:t>
                      </a:r>
                      <a:r>
                        <a:rPr sz="1000" spc="-33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verwendet</a:t>
                      </a:r>
                      <a:r>
                        <a:rPr sz="10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wurden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49530" marB="0">
                    <a:solidFill>
                      <a:srgbClr val="7A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5735">
                <a:tc>
                  <a:txBody>
                    <a:bodyPr/>
                    <a:lstStyle/>
                    <a:p>
                      <a:pPr marR="261620" algn="r">
                        <a:lnSpc>
                          <a:spcPts val="1065"/>
                        </a:lnSpc>
                      </a:pPr>
                      <a:r>
                        <a:rPr sz="1000" b="0" dirty="0">
                          <a:latin typeface="Calibri Light"/>
                          <a:cs typeface="Calibri Light"/>
                        </a:rPr>
                        <a:t>Rahmenzeiger</a:t>
                      </a:r>
                      <a:r>
                        <a:rPr sz="10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(FP)</a:t>
                      </a:r>
                      <a:r>
                        <a:rPr sz="10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von</a:t>
                      </a:r>
                      <a:r>
                        <a:rPr sz="10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spc="-10" dirty="0">
                          <a:latin typeface="Consolas"/>
                          <a:cs typeface="Consolas"/>
                        </a:rPr>
                        <a:t>main()</a:t>
                      </a:r>
                      <a:endParaRPr sz="1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B w="28575">
                      <a:solidFill>
                        <a:srgbClr val="DEF9F7"/>
                      </a:solidFill>
                      <a:prstDash val="solid"/>
                    </a:lnB>
                    <a:solidFill>
                      <a:srgbClr val="9FF1EA"/>
                    </a:solidFill>
                  </a:tcPr>
                </a:tc>
                <a:tc>
                  <a:txBody>
                    <a:bodyPr/>
                    <a:lstStyle/>
                    <a:p>
                      <a:pPr marL="196850" algn="ctr">
                        <a:lnSpc>
                          <a:spcPts val="1175"/>
                        </a:lnSpc>
                      </a:pPr>
                      <a:r>
                        <a:rPr sz="120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BP</a:t>
                      </a:r>
                      <a:r>
                        <a:rPr sz="1200" spc="-1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20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+</a:t>
                      </a:r>
                      <a:r>
                        <a:rPr sz="1200" spc="-1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200" spc="-25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14</a:t>
                      </a:r>
                      <a:endParaRPr sz="12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B w="28575">
                      <a:solidFill>
                        <a:srgbClr val="DEF9F7"/>
                      </a:solidFill>
                      <a:prstDash val="solid"/>
                    </a:lnB>
                    <a:solidFill>
                      <a:srgbClr val="9FF1EA"/>
                    </a:solidFill>
                  </a:tcPr>
                </a:tc>
              </a:tr>
              <a:tr h="167005">
                <a:tc gridSpan="2">
                  <a:txBody>
                    <a:bodyPr/>
                    <a:lstStyle/>
                    <a:p>
                      <a:pPr marL="1043940">
                        <a:lnSpc>
                          <a:spcPts val="1180"/>
                        </a:lnSpc>
                        <a:tabLst>
                          <a:tab pos="2636520" algn="l"/>
                        </a:tabLst>
                      </a:pP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Rücksprungs-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Adresse</a:t>
                      </a:r>
                      <a:r>
                        <a:rPr sz="1000" b="0" spc="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(</a:t>
                      </a:r>
                      <a:r>
                        <a:rPr sz="1000" spc="-10" dirty="0">
                          <a:latin typeface="Consolas"/>
                          <a:cs typeface="Consolas"/>
                        </a:rPr>
                        <a:t>main</a:t>
                      </a:r>
                      <a:r>
                        <a:rPr sz="1000" dirty="0">
                          <a:latin typeface="Consolas"/>
                          <a:cs typeface="Consolas"/>
                        </a:rPr>
                        <a:t>	</a:t>
                      </a: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Offset)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T w="28575">
                      <a:solidFill>
                        <a:srgbClr val="DEF9F7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6385">
                <a:tc>
                  <a:txBody>
                    <a:bodyPr/>
                    <a:lstStyle/>
                    <a:p>
                      <a:pPr marL="151511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000" b="0" dirty="0">
                          <a:latin typeface="Calibri Light"/>
                          <a:cs typeface="Calibri Light"/>
                        </a:rPr>
                        <a:t>Parameter</a:t>
                      </a: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von</a:t>
                      </a:r>
                      <a:r>
                        <a:rPr sz="1000" b="0" spc="-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spc="-25" dirty="0">
                          <a:latin typeface="Consolas"/>
                          <a:cs typeface="Consolas"/>
                        </a:rPr>
                        <a:t>f()</a:t>
                      </a:r>
                      <a:endParaRPr sz="1000">
                        <a:latin typeface="Consolas"/>
                        <a:cs typeface="Consolas"/>
                      </a:endParaRPr>
                    </a:p>
                  </a:txBody>
                  <a:tcPr marL="0" marR="0" marT="50165" marB="0">
                    <a:solidFill>
                      <a:srgbClr val="79EEC2"/>
                    </a:solidFill>
                  </a:tcPr>
                </a:tc>
                <a:tc>
                  <a:txBody>
                    <a:bodyPr/>
                    <a:lstStyle/>
                    <a:p>
                      <a:pPr marL="1911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5,</a:t>
                      </a:r>
                      <a:r>
                        <a:rPr sz="1200" spc="-15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200" spc="-5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3</a:t>
                      </a:r>
                      <a:endParaRPr sz="1200">
                        <a:latin typeface="Consolas"/>
                        <a:cs typeface="Consolas"/>
                      </a:endParaRPr>
                    </a:p>
                  </a:txBody>
                  <a:tcPr marL="0" marR="0" marT="23495" marB="0">
                    <a:solidFill>
                      <a:srgbClr val="79EEC2"/>
                    </a:solidFill>
                  </a:tcPr>
                </a:tc>
              </a:tr>
              <a:tr h="286385">
                <a:tc>
                  <a:txBody>
                    <a:bodyPr/>
                    <a:lstStyle/>
                    <a:p>
                      <a:pPr marR="320675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000" b="0" dirty="0">
                          <a:latin typeface="Calibri Light"/>
                          <a:cs typeface="Calibri Light"/>
                        </a:rPr>
                        <a:t>Lokale</a:t>
                      </a:r>
                      <a:r>
                        <a:rPr sz="1000" b="0" spc="-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Variablen</a:t>
                      </a:r>
                      <a:r>
                        <a:rPr sz="10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von</a:t>
                      </a:r>
                      <a:r>
                        <a:rPr sz="10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spc="-10" dirty="0">
                          <a:latin typeface="Consolas"/>
                          <a:cs typeface="Consolas"/>
                        </a:rPr>
                        <a:t>main()</a:t>
                      </a:r>
                      <a:endParaRPr sz="1000">
                        <a:latin typeface="Consolas"/>
                        <a:cs typeface="Consolas"/>
                      </a:endParaRPr>
                    </a:p>
                  </a:txBody>
                  <a:tcPr marL="0" marR="0" marT="50165" marB="0">
                    <a:solidFill>
                      <a:srgbClr val="9FF1CD"/>
                    </a:solidFill>
                  </a:tcPr>
                </a:tc>
                <a:tc>
                  <a:txBody>
                    <a:bodyPr/>
                    <a:lstStyle/>
                    <a:p>
                      <a:pPr marL="1911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5,</a:t>
                      </a:r>
                      <a:r>
                        <a:rPr sz="1200" spc="-15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200" spc="-50" dirty="0">
                          <a:solidFill>
                            <a:srgbClr val="FF3300"/>
                          </a:solidFill>
                          <a:latin typeface="Consolas"/>
                          <a:cs typeface="Consolas"/>
                        </a:rPr>
                        <a:t>3</a:t>
                      </a:r>
                      <a:endParaRPr sz="1200">
                        <a:latin typeface="Consolas"/>
                        <a:cs typeface="Consolas"/>
                      </a:endParaRPr>
                    </a:p>
                  </a:txBody>
                  <a:tcPr marL="0" marR="0" marT="41910" marB="0">
                    <a:solidFill>
                      <a:srgbClr val="9FF1CD"/>
                    </a:solidFill>
                  </a:tcPr>
                </a:tc>
              </a:tr>
              <a:tr h="286385"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000" b="0" dirty="0">
                          <a:latin typeface="Calibri Light"/>
                          <a:cs typeface="Calibri Light"/>
                        </a:rPr>
                        <a:t>Gerettete</a:t>
                      </a:r>
                      <a:r>
                        <a:rPr sz="1000" b="0" spc="-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Register,</a:t>
                      </a:r>
                      <a:r>
                        <a:rPr sz="10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die</a:t>
                      </a:r>
                      <a:r>
                        <a:rPr sz="10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in</a:t>
                      </a:r>
                      <a:r>
                        <a:rPr sz="1000" b="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spc="-10" dirty="0">
                          <a:latin typeface="Consolas"/>
                          <a:cs typeface="Consolas"/>
                        </a:rPr>
                        <a:t>main()</a:t>
                      </a:r>
                      <a:r>
                        <a:rPr sz="1000" spc="-34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verwendet</a:t>
                      </a:r>
                      <a:r>
                        <a:rPr sz="10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wurden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49530" marB="0">
                    <a:solidFill>
                      <a:srgbClr val="79EE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7800">
                <a:tc gridSpan="2">
                  <a:txBody>
                    <a:bodyPr/>
                    <a:lstStyle/>
                    <a:p>
                      <a:pPr algn="ctr">
                        <a:lnSpc>
                          <a:spcPts val="1080"/>
                        </a:lnSpc>
                      </a:pPr>
                      <a:r>
                        <a:rPr sz="1000" spc="-20" dirty="0">
                          <a:latin typeface="Consolas"/>
                          <a:cs typeface="Consolas"/>
                        </a:rPr>
                        <a:t>NULL</a:t>
                      </a:r>
                      <a:endParaRPr sz="1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9FF1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4940"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1080"/>
                        </a:lnSpc>
                      </a:pPr>
                      <a:r>
                        <a:rPr sz="1000" b="0" spc="-10" dirty="0">
                          <a:latin typeface="Calibri Light"/>
                          <a:cs typeface="Calibri Light"/>
                        </a:rPr>
                        <a:t>Return-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Adresse</a:t>
                      </a:r>
                      <a:r>
                        <a:rPr sz="1000" b="0" spc="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b="0" dirty="0">
                          <a:latin typeface="Calibri Light"/>
                          <a:cs typeface="Calibri Light"/>
                        </a:rPr>
                        <a:t>von</a:t>
                      </a:r>
                      <a:r>
                        <a:rPr sz="1000" b="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spc="-10" dirty="0">
                          <a:latin typeface="Consolas"/>
                          <a:cs typeface="Consolas"/>
                        </a:rPr>
                        <a:t>main()</a:t>
                      </a:r>
                      <a:endParaRPr sz="10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9FF3A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44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500" spc="-10" dirty="0">
                          <a:latin typeface="Consolas"/>
                          <a:cs typeface="Consolas"/>
                        </a:rPr>
                        <a:t>*envp</a:t>
                      </a:r>
                      <a:endParaRPr sz="500">
                        <a:latin typeface="Consolas"/>
                        <a:cs typeface="Consolas"/>
                      </a:endParaRPr>
                    </a:p>
                    <a:p>
                      <a:pPr marL="1926589" marR="1915795" indent="-3810" algn="ctr">
                        <a:lnSpc>
                          <a:spcPct val="100000"/>
                        </a:lnSpc>
                      </a:pPr>
                      <a:r>
                        <a:rPr sz="500" spc="-10" dirty="0">
                          <a:latin typeface="Consolas"/>
                          <a:cs typeface="Consolas"/>
                        </a:rPr>
                        <a:t>*argv arg</a:t>
                      </a:r>
                      <a:r>
                        <a:rPr sz="500" spc="-204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500" spc="-50" dirty="0">
                          <a:latin typeface="Consolas"/>
                          <a:cs typeface="Consolas"/>
                        </a:rPr>
                        <a:t>c</a:t>
                      </a:r>
                      <a:endParaRPr sz="500">
                        <a:latin typeface="Consolas"/>
                        <a:cs typeface="Consolas"/>
                      </a:endParaRPr>
                    </a:p>
                  </a:txBody>
                  <a:tcPr marL="0" marR="0" marT="15240" marB="0">
                    <a:solidFill>
                      <a:srgbClr val="79EE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461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1271" y="4256532"/>
            <a:ext cx="4029710" cy="27940"/>
          </a:xfrm>
          <a:custGeom>
            <a:avLst/>
            <a:gdLst/>
            <a:ahLst/>
            <a:cxnLst/>
            <a:rect l="l" t="t" r="r" b="b"/>
            <a:pathLst>
              <a:path w="4029709" h="27939">
                <a:moveTo>
                  <a:pt x="0" y="27432"/>
                </a:moveTo>
                <a:lnTo>
                  <a:pt x="4029455" y="27432"/>
                </a:lnTo>
                <a:lnTo>
                  <a:pt x="4029455" y="0"/>
                </a:lnTo>
                <a:lnTo>
                  <a:pt x="0" y="0"/>
                </a:lnTo>
                <a:lnTo>
                  <a:pt x="0" y="27432"/>
                </a:lnTo>
                <a:close/>
              </a:path>
            </a:pathLst>
          </a:custGeom>
          <a:solidFill>
            <a:srgbClr val="DEF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81271" y="2912364"/>
            <a:ext cx="4029710" cy="178435"/>
          </a:xfrm>
          <a:custGeom>
            <a:avLst/>
            <a:gdLst/>
            <a:ahLst/>
            <a:cxnLst/>
            <a:rect l="l" t="t" r="r" b="b"/>
            <a:pathLst>
              <a:path w="4029709" h="178435">
                <a:moveTo>
                  <a:pt x="0" y="178308"/>
                </a:moveTo>
                <a:lnTo>
                  <a:pt x="4029455" y="178308"/>
                </a:lnTo>
                <a:lnTo>
                  <a:pt x="4029455" y="0"/>
                </a:lnTo>
                <a:lnTo>
                  <a:pt x="0" y="0"/>
                </a:lnTo>
                <a:lnTo>
                  <a:pt x="0" y="178308"/>
                </a:lnTo>
                <a:close/>
              </a:path>
            </a:pathLst>
          </a:custGeom>
          <a:solidFill>
            <a:srgbClr val="DEF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947672" y="106679"/>
            <a:ext cx="8879205" cy="2519680"/>
            <a:chOff x="1947672" y="106679"/>
            <a:chExt cx="8879205" cy="2519680"/>
          </a:xfrm>
        </p:grpSpPr>
        <p:sp>
          <p:nvSpPr>
            <p:cNvPr id="5" name="object 5"/>
            <p:cNvSpPr/>
            <p:nvPr/>
          </p:nvSpPr>
          <p:spPr>
            <a:xfrm>
              <a:off x="4081272" y="1696212"/>
              <a:ext cx="4029710" cy="929640"/>
            </a:xfrm>
            <a:custGeom>
              <a:avLst/>
              <a:gdLst/>
              <a:ahLst/>
              <a:cxnLst/>
              <a:rect l="l" t="t" r="r" b="b"/>
              <a:pathLst>
                <a:path w="4029709" h="929639">
                  <a:moveTo>
                    <a:pt x="0" y="929639"/>
                  </a:moveTo>
                  <a:lnTo>
                    <a:pt x="4029455" y="929639"/>
                  </a:lnTo>
                  <a:lnTo>
                    <a:pt x="4029455" y="0"/>
                  </a:lnTo>
                  <a:lnTo>
                    <a:pt x="0" y="0"/>
                  </a:lnTo>
                  <a:lnTo>
                    <a:pt x="0" y="929639"/>
                  </a:lnTo>
                  <a:close/>
                </a:path>
              </a:pathLst>
            </a:custGeom>
            <a:solidFill>
              <a:srgbClr val="DEF9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7672" y="106679"/>
              <a:ext cx="8878824" cy="23820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7672" y="236219"/>
              <a:ext cx="8878824" cy="1621536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4081271" y="4724400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9FF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38826" y="4762246"/>
            <a:ext cx="15265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Lokale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Variablen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1271" y="5631179"/>
            <a:ext cx="4029710" cy="285115"/>
          </a:xfrm>
          <a:prstGeom prst="rect">
            <a:avLst/>
          </a:prstGeom>
          <a:solidFill>
            <a:srgbClr val="79EE8F"/>
          </a:solidFill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500" spc="-10" dirty="0">
                <a:latin typeface="Consolas"/>
                <a:cs typeface="Consolas"/>
              </a:rPr>
              <a:t>*envp</a:t>
            </a:r>
            <a:endParaRPr sz="500">
              <a:latin typeface="Consolas"/>
              <a:cs typeface="Consolas"/>
            </a:endParaRPr>
          </a:p>
          <a:p>
            <a:pPr marL="1926589" marR="1915795" indent="-3810" algn="ctr">
              <a:lnSpc>
                <a:spcPct val="100000"/>
              </a:lnSpc>
            </a:pPr>
            <a:r>
              <a:rPr sz="500" spc="-10" dirty="0">
                <a:latin typeface="Consolas"/>
                <a:cs typeface="Consolas"/>
              </a:rPr>
              <a:t>*argv arg</a:t>
            </a:r>
            <a:r>
              <a:rPr sz="500" spc="-204" dirty="0">
                <a:latin typeface="Consolas"/>
                <a:cs typeface="Consolas"/>
              </a:rPr>
              <a:t> </a:t>
            </a:r>
            <a:r>
              <a:rPr sz="500" spc="-50" dirty="0">
                <a:latin typeface="Consolas"/>
                <a:cs typeface="Consolas"/>
              </a:rPr>
              <a:t>c</a:t>
            </a:r>
            <a:endParaRPr sz="50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81271" y="5475732"/>
            <a:ext cx="4029710" cy="155575"/>
          </a:xfrm>
          <a:prstGeom prst="rect">
            <a:avLst/>
          </a:prstGeom>
          <a:solidFill>
            <a:srgbClr val="9FF3AE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080"/>
              </a:lnSpc>
            </a:pPr>
            <a:r>
              <a:rPr sz="1000" b="0" spc="-10" dirty="0">
                <a:latin typeface="Calibri Light"/>
                <a:cs typeface="Calibri Light"/>
              </a:rPr>
              <a:t>Return-</a:t>
            </a:r>
            <a:r>
              <a:rPr sz="1000" b="0" dirty="0">
                <a:latin typeface="Calibri Light"/>
                <a:cs typeface="Calibri Light"/>
              </a:rPr>
              <a:t>Adresse</a:t>
            </a:r>
            <a:r>
              <a:rPr sz="1000" b="0" spc="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178545" y="3103626"/>
            <a:ext cx="76200" cy="2814955"/>
            <a:chOff x="8178545" y="3103626"/>
            <a:chExt cx="76200" cy="2814955"/>
          </a:xfrm>
        </p:grpSpPr>
        <p:sp>
          <p:nvSpPr>
            <p:cNvPr id="13" name="object 13"/>
            <p:cNvSpPr/>
            <p:nvPr/>
          </p:nvSpPr>
          <p:spPr>
            <a:xfrm>
              <a:off x="8178545" y="5631942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70"/>
                  </a:moveTo>
                  <a:lnTo>
                    <a:pt x="0" y="210070"/>
                  </a:lnTo>
                  <a:lnTo>
                    <a:pt x="38100" y="286270"/>
                  </a:lnTo>
                  <a:lnTo>
                    <a:pt x="69850" y="222770"/>
                  </a:lnTo>
                  <a:lnTo>
                    <a:pt x="28194" y="222770"/>
                  </a:lnTo>
                  <a:lnTo>
                    <a:pt x="28194" y="210070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70"/>
                  </a:lnTo>
                  <a:lnTo>
                    <a:pt x="48005" y="222770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70"/>
                  </a:moveTo>
                  <a:lnTo>
                    <a:pt x="48005" y="210070"/>
                  </a:lnTo>
                  <a:lnTo>
                    <a:pt x="48005" y="222770"/>
                  </a:lnTo>
                  <a:lnTo>
                    <a:pt x="69850" y="222770"/>
                  </a:lnTo>
                  <a:lnTo>
                    <a:pt x="76200" y="210070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9EE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8545" y="5481066"/>
              <a:ext cx="76200" cy="16200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8545" y="5292090"/>
              <a:ext cx="76200" cy="16205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178545" y="5014722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7"/>
                  </a:moveTo>
                  <a:lnTo>
                    <a:pt x="0" y="210057"/>
                  </a:lnTo>
                  <a:lnTo>
                    <a:pt x="38100" y="286257"/>
                  </a:lnTo>
                  <a:lnTo>
                    <a:pt x="69850" y="222757"/>
                  </a:lnTo>
                  <a:lnTo>
                    <a:pt x="28194" y="222757"/>
                  </a:lnTo>
                  <a:lnTo>
                    <a:pt x="28194" y="210057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7"/>
                  </a:lnTo>
                  <a:lnTo>
                    <a:pt x="48005" y="222757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7"/>
                  </a:moveTo>
                  <a:lnTo>
                    <a:pt x="48005" y="210057"/>
                  </a:lnTo>
                  <a:lnTo>
                    <a:pt x="48005" y="222757"/>
                  </a:lnTo>
                  <a:lnTo>
                    <a:pt x="69850" y="222757"/>
                  </a:lnTo>
                  <a:lnTo>
                    <a:pt x="76200" y="210057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9E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178545" y="4729733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8"/>
                  </a:moveTo>
                  <a:lnTo>
                    <a:pt x="0" y="210058"/>
                  </a:lnTo>
                  <a:lnTo>
                    <a:pt x="38100" y="286258"/>
                  </a:lnTo>
                  <a:lnTo>
                    <a:pt x="69850" y="222758"/>
                  </a:lnTo>
                  <a:lnTo>
                    <a:pt x="28194" y="222758"/>
                  </a:lnTo>
                  <a:lnTo>
                    <a:pt x="28194" y="210058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8"/>
                  </a:lnTo>
                  <a:lnTo>
                    <a:pt x="48005" y="222758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8"/>
                  </a:moveTo>
                  <a:lnTo>
                    <a:pt x="48005" y="210058"/>
                  </a:lnTo>
                  <a:lnTo>
                    <a:pt x="48005" y="222758"/>
                  </a:lnTo>
                  <a:lnTo>
                    <a:pt x="69850" y="222758"/>
                  </a:lnTo>
                  <a:lnTo>
                    <a:pt x="76200" y="210058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9FF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78545" y="4447794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7"/>
                  </a:moveTo>
                  <a:lnTo>
                    <a:pt x="0" y="210057"/>
                  </a:lnTo>
                  <a:lnTo>
                    <a:pt x="38100" y="286257"/>
                  </a:lnTo>
                  <a:lnTo>
                    <a:pt x="69850" y="222757"/>
                  </a:lnTo>
                  <a:lnTo>
                    <a:pt x="28194" y="222757"/>
                  </a:lnTo>
                  <a:lnTo>
                    <a:pt x="28194" y="210057"/>
                  </a:lnTo>
                  <a:close/>
                </a:path>
                <a:path w="76200" h="286385">
                  <a:moveTo>
                    <a:pt x="48005" y="63499"/>
                  </a:moveTo>
                  <a:lnTo>
                    <a:pt x="28194" y="63499"/>
                  </a:lnTo>
                  <a:lnTo>
                    <a:pt x="28194" y="222757"/>
                  </a:lnTo>
                  <a:lnTo>
                    <a:pt x="48005" y="222757"/>
                  </a:lnTo>
                  <a:lnTo>
                    <a:pt x="48005" y="63499"/>
                  </a:lnTo>
                  <a:close/>
                </a:path>
                <a:path w="76200" h="286385">
                  <a:moveTo>
                    <a:pt x="76200" y="210057"/>
                  </a:moveTo>
                  <a:lnTo>
                    <a:pt x="48005" y="210057"/>
                  </a:lnTo>
                  <a:lnTo>
                    <a:pt x="48005" y="222757"/>
                  </a:lnTo>
                  <a:lnTo>
                    <a:pt x="69850" y="222757"/>
                  </a:lnTo>
                  <a:lnTo>
                    <a:pt x="76200" y="210057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199"/>
                  </a:lnTo>
                  <a:lnTo>
                    <a:pt x="28194" y="76199"/>
                  </a:lnTo>
                  <a:lnTo>
                    <a:pt x="28194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499"/>
                  </a:moveTo>
                  <a:lnTo>
                    <a:pt x="48005" y="63499"/>
                  </a:lnTo>
                  <a:lnTo>
                    <a:pt x="48005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79E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78545" y="4103370"/>
              <a:ext cx="76200" cy="1620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8545" y="4292346"/>
              <a:ext cx="76200" cy="16205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178545" y="3541014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8"/>
                  </a:moveTo>
                  <a:lnTo>
                    <a:pt x="0" y="210058"/>
                  </a:lnTo>
                  <a:lnTo>
                    <a:pt x="38100" y="286258"/>
                  </a:lnTo>
                  <a:lnTo>
                    <a:pt x="69850" y="222758"/>
                  </a:lnTo>
                  <a:lnTo>
                    <a:pt x="28194" y="222758"/>
                  </a:lnTo>
                  <a:lnTo>
                    <a:pt x="28194" y="210058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8"/>
                  </a:lnTo>
                  <a:lnTo>
                    <a:pt x="48005" y="222758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8"/>
                  </a:moveTo>
                  <a:lnTo>
                    <a:pt x="48005" y="210058"/>
                  </a:lnTo>
                  <a:lnTo>
                    <a:pt x="48005" y="222758"/>
                  </a:lnTo>
                  <a:lnTo>
                    <a:pt x="69850" y="222758"/>
                  </a:lnTo>
                  <a:lnTo>
                    <a:pt x="76200" y="210058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9FF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178546" y="3259073"/>
              <a:ext cx="76200" cy="853440"/>
            </a:xfrm>
            <a:custGeom>
              <a:avLst/>
              <a:gdLst/>
              <a:ahLst/>
              <a:cxnLst/>
              <a:rect l="l" t="t" r="r" b="b"/>
              <a:pathLst>
                <a:path w="76200" h="853439">
                  <a:moveTo>
                    <a:pt x="76200" y="643128"/>
                  </a:moveTo>
                  <a:lnTo>
                    <a:pt x="69850" y="630428"/>
                  </a:lnTo>
                  <a:lnTo>
                    <a:pt x="38100" y="566928"/>
                  </a:lnTo>
                  <a:lnTo>
                    <a:pt x="0" y="643128"/>
                  </a:lnTo>
                  <a:lnTo>
                    <a:pt x="28194" y="643128"/>
                  </a:lnTo>
                  <a:lnTo>
                    <a:pt x="28194" y="776986"/>
                  </a:lnTo>
                  <a:lnTo>
                    <a:pt x="0" y="776986"/>
                  </a:lnTo>
                  <a:lnTo>
                    <a:pt x="38100" y="853186"/>
                  </a:lnTo>
                  <a:lnTo>
                    <a:pt x="69850" y="789686"/>
                  </a:lnTo>
                  <a:lnTo>
                    <a:pt x="76200" y="776986"/>
                  </a:lnTo>
                  <a:lnTo>
                    <a:pt x="48006" y="776986"/>
                  </a:lnTo>
                  <a:lnTo>
                    <a:pt x="48006" y="643128"/>
                  </a:lnTo>
                  <a:lnTo>
                    <a:pt x="76200" y="643128"/>
                  </a:lnTo>
                  <a:close/>
                </a:path>
                <a:path w="76200" h="853439">
                  <a:moveTo>
                    <a:pt x="76200" y="76200"/>
                  </a:move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28194" y="76200"/>
                  </a:lnTo>
                  <a:lnTo>
                    <a:pt x="28194" y="210058"/>
                  </a:lnTo>
                  <a:lnTo>
                    <a:pt x="0" y="210058"/>
                  </a:lnTo>
                  <a:lnTo>
                    <a:pt x="38100" y="286270"/>
                  </a:lnTo>
                  <a:lnTo>
                    <a:pt x="69850" y="222758"/>
                  </a:lnTo>
                  <a:lnTo>
                    <a:pt x="76200" y="210058"/>
                  </a:lnTo>
                  <a:lnTo>
                    <a:pt x="48006" y="210058"/>
                  </a:lnTo>
                  <a:lnTo>
                    <a:pt x="48006" y="76200"/>
                  </a:lnTo>
                  <a:lnTo>
                    <a:pt x="76200" y="76200"/>
                  </a:lnTo>
                  <a:close/>
                </a:path>
              </a:pathLst>
            </a:custGeom>
            <a:solidFill>
              <a:srgbClr val="7AE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78545" y="3103626"/>
              <a:ext cx="76200" cy="162051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8294878" y="3055112"/>
            <a:ext cx="223520" cy="280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solidFill>
                  <a:srgbClr val="9FF1EA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400" spc="-50" dirty="0">
                <a:solidFill>
                  <a:srgbClr val="9FF1EA"/>
                </a:solidFill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  <a:spcBef>
                <a:spcPts val="110"/>
              </a:spcBef>
            </a:pPr>
            <a:r>
              <a:rPr sz="1400" spc="-50" dirty="0">
                <a:solidFill>
                  <a:srgbClr val="9FF1EA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-50" dirty="0">
                <a:solidFill>
                  <a:srgbClr val="79EEC2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  <a:spcBef>
                <a:spcPts val="145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495"/>
              </a:lnSpc>
            </a:pPr>
            <a:r>
              <a:rPr sz="1400" spc="-50" dirty="0">
                <a:solidFill>
                  <a:srgbClr val="9FF3AE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90"/>
              </a:lnSpc>
            </a:pPr>
            <a:r>
              <a:rPr sz="1400" spc="-25" dirty="0">
                <a:solidFill>
                  <a:srgbClr val="79EE8F"/>
                </a:solidFill>
                <a:latin typeface="Cambria Math"/>
                <a:cs typeface="Cambria Math"/>
              </a:rPr>
              <a:t>10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166872" y="5739384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799"/>
                </a:lnTo>
                <a:lnTo>
                  <a:pt x="457200" y="304799"/>
                </a:lnTo>
                <a:lnTo>
                  <a:pt x="609600" y="152399"/>
                </a:lnTo>
                <a:lnTo>
                  <a:pt x="4572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307460" y="5727293"/>
            <a:ext cx="2514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SB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Stapel-</a:t>
            </a:r>
            <a:r>
              <a:rPr spc="-100" dirty="0"/>
              <a:t> </a:t>
            </a:r>
            <a:r>
              <a:rPr dirty="0"/>
              <a:t>und</a:t>
            </a:r>
            <a:r>
              <a:rPr spc="-95" dirty="0"/>
              <a:t> </a:t>
            </a:r>
            <a:r>
              <a:rPr dirty="0"/>
              <a:t>Rahmenzeiger</a:t>
            </a:r>
            <a:r>
              <a:rPr spc="-95" dirty="0"/>
              <a:t> </a:t>
            </a:r>
            <a:r>
              <a:rPr spc="-10" dirty="0"/>
              <a:t>wiederherstellen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956046" y="5172112"/>
            <a:ext cx="2806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0"/>
              </a:lnSpc>
            </a:pPr>
            <a:r>
              <a:rPr sz="1000" spc="-20" dirty="0">
                <a:latin typeface="Consolas"/>
                <a:cs typeface="Consolas"/>
              </a:rPr>
              <a:t>NULL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81271" y="5297423"/>
            <a:ext cx="4029710" cy="178435"/>
          </a:xfrm>
          <a:prstGeom prst="rect">
            <a:avLst/>
          </a:prstGeom>
          <a:solidFill>
            <a:srgbClr val="9FF1CD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80"/>
              </a:lnSpc>
            </a:pPr>
            <a:r>
              <a:rPr sz="1000" spc="-20" dirty="0">
                <a:latin typeface="Consolas"/>
                <a:cs typeface="Consolas"/>
              </a:rPr>
              <a:t>NULL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81271" y="5010911"/>
            <a:ext cx="4029710" cy="287020"/>
          </a:xfrm>
          <a:prstGeom prst="rect">
            <a:avLst/>
          </a:prstGeom>
          <a:solidFill>
            <a:srgbClr val="79EEC2"/>
          </a:solidFill>
        </p:spPr>
        <p:txBody>
          <a:bodyPr vert="horz" wrap="square" lIns="0" tIns="495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90"/>
              </a:spcBef>
            </a:pPr>
            <a:r>
              <a:rPr sz="1000" b="0" dirty="0">
                <a:latin typeface="Calibri Light"/>
                <a:cs typeface="Calibri Light"/>
              </a:rPr>
              <a:t>Gerettete</a:t>
            </a:r>
            <a:r>
              <a:rPr sz="1000" b="0" spc="-4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Register,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die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in</a:t>
            </a:r>
            <a:r>
              <a:rPr sz="1000" b="0" spc="-1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r>
              <a:rPr sz="1000" spc="-340" dirty="0">
                <a:latin typeface="Consolas"/>
                <a:cs typeface="Consolas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verwendet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wurden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081271" y="4437888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79EE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596382" y="4475734"/>
            <a:ext cx="1012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Parameter</a:t>
            </a:r>
            <a:r>
              <a:rPr sz="1000" b="0" spc="-1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spc="-25" dirty="0">
                <a:latin typeface="Consolas"/>
                <a:cs typeface="Consolas"/>
              </a:rPr>
              <a:t>f()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081271" y="4104132"/>
            <a:ext cx="4029710" cy="152400"/>
          </a:xfrm>
          <a:custGeom>
            <a:avLst/>
            <a:gdLst/>
            <a:ahLst/>
            <a:cxnLst/>
            <a:rect l="l" t="t" r="r" b="b"/>
            <a:pathLst>
              <a:path w="4029709" h="152400">
                <a:moveTo>
                  <a:pt x="4029455" y="0"/>
                </a:moveTo>
                <a:lnTo>
                  <a:pt x="0" y="0"/>
                </a:lnTo>
                <a:lnTo>
                  <a:pt x="0" y="152400"/>
                </a:lnTo>
                <a:lnTo>
                  <a:pt x="4029455" y="152400"/>
                </a:lnTo>
                <a:lnTo>
                  <a:pt x="4029455" y="0"/>
                </a:lnTo>
                <a:close/>
              </a:path>
            </a:pathLst>
          </a:custGeom>
          <a:solidFill>
            <a:srgbClr val="9FF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280914" y="4074922"/>
            <a:ext cx="164401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Rahmenzeiger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(FP)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909186" y="4168140"/>
            <a:ext cx="4201795" cy="1110615"/>
            <a:chOff x="3909186" y="4168140"/>
            <a:chExt cx="4201795" cy="1110615"/>
          </a:xfrm>
        </p:grpSpPr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09186" y="4168140"/>
              <a:ext cx="177926" cy="111036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081271" y="4283964"/>
              <a:ext cx="4029710" cy="154305"/>
            </a:xfrm>
            <a:custGeom>
              <a:avLst/>
              <a:gdLst/>
              <a:ahLst/>
              <a:cxnLst/>
              <a:rect l="l" t="t" r="r" b="b"/>
              <a:pathLst>
                <a:path w="4029709" h="154304">
                  <a:moveTo>
                    <a:pt x="4029455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4029455" y="153924"/>
                  </a:lnTo>
                  <a:lnTo>
                    <a:pt x="4029455" y="0"/>
                  </a:lnTo>
                  <a:close/>
                </a:path>
              </a:pathLst>
            </a:custGeom>
            <a:solidFill>
              <a:srgbClr val="9FF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03238" y="4317873"/>
              <a:ext cx="76200" cy="79375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4081271" y="4255389"/>
            <a:ext cx="40297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3940">
              <a:lnSpc>
                <a:spcPct val="100000"/>
              </a:lnSpc>
              <a:spcBef>
                <a:spcPts val="95"/>
              </a:spcBef>
              <a:tabLst>
                <a:tab pos="2636520" algn="l"/>
              </a:tabLst>
            </a:pPr>
            <a:r>
              <a:rPr sz="1000" b="0" spc="-10" dirty="0">
                <a:latin typeface="Calibri Light"/>
                <a:cs typeface="Calibri Light"/>
              </a:rPr>
              <a:t>Rücksprungs-</a:t>
            </a:r>
            <a:r>
              <a:rPr sz="1000" b="0" dirty="0">
                <a:latin typeface="Calibri Light"/>
                <a:cs typeface="Calibri Light"/>
              </a:rPr>
              <a:t>Adresse</a:t>
            </a:r>
            <a:r>
              <a:rPr sz="1000" b="0" spc="1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(</a:t>
            </a:r>
            <a:r>
              <a:rPr sz="1000" spc="-10" dirty="0">
                <a:latin typeface="Consolas"/>
                <a:cs typeface="Consolas"/>
              </a:rPr>
              <a:t>main</a:t>
            </a:r>
            <a:r>
              <a:rPr sz="1000" dirty="0">
                <a:latin typeface="Consolas"/>
                <a:cs typeface="Consolas"/>
              </a:rPr>
              <a:t>	</a:t>
            </a:r>
            <a:r>
              <a:rPr sz="1000" b="0" spc="-10" dirty="0">
                <a:latin typeface="Calibri Light"/>
                <a:cs typeface="Calibri Light"/>
              </a:rPr>
              <a:t>Offset)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081271" y="3531108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1"/>
                </a:lnTo>
                <a:lnTo>
                  <a:pt x="4029455" y="286511"/>
                </a:lnTo>
                <a:lnTo>
                  <a:pt x="4029455" y="0"/>
                </a:lnTo>
                <a:close/>
              </a:path>
            </a:pathLst>
          </a:custGeom>
          <a:solidFill>
            <a:srgbClr val="9FF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443982" y="3568700"/>
            <a:ext cx="13163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Lokale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Variablen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25" dirty="0">
                <a:latin typeface="Consolas"/>
                <a:cs typeface="Consolas"/>
              </a:rPr>
              <a:t>f()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81271" y="3817620"/>
            <a:ext cx="4029710" cy="287020"/>
          </a:xfrm>
          <a:prstGeom prst="rect">
            <a:avLst/>
          </a:prstGeom>
          <a:solidFill>
            <a:srgbClr val="7AECE1"/>
          </a:solidFill>
        </p:spPr>
        <p:txBody>
          <a:bodyPr vert="horz" wrap="square" lIns="0" tIns="49530" rIns="0" bIns="0" rtlCol="0">
            <a:spAutoFit/>
          </a:bodyPr>
          <a:lstStyle/>
          <a:p>
            <a:pPr marL="748030">
              <a:lnSpc>
                <a:spcPct val="100000"/>
              </a:lnSpc>
              <a:spcBef>
                <a:spcPts val="390"/>
              </a:spcBef>
            </a:pPr>
            <a:r>
              <a:rPr sz="1000" b="0" dirty="0">
                <a:latin typeface="Calibri Light"/>
                <a:cs typeface="Calibri Light"/>
              </a:rPr>
              <a:t>Gerettete</a:t>
            </a:r>
            <a:r>
              <a:rPr sz="1000" b="0" spc="-4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Register, die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in</a:t>
            </a:r>
            <a:r>
              <a:rPr sz="1000" b="0" spc="-1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f()</a:t>
            </a:r>
            <a:r>
              <a:rPr sz="1000" spc="-330" dirty="0">
                <a:latin typeface="Consolas"/>
                <a:cs typeface="Consolas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verwendet</a:t>
            </a:r>
            <a:r>
              <a:rPr sz="1000" b="0" spc="-1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wurden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081271" y="3244595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7A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596382" y="3282188"/>
            <a:ext cx="1012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Parameter</a:t>
            </a:r>
            <a:r>
              <a:rPr sz="1000" b="0" spc="-1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spc="-25" dirty="0">
                <a:latin typeface="Consolas"/>
                <a:cs typeface="Consolas"/>
              </a:rPr>
              <a:t>g()</a:t>
            </a:r>
            <a:endParaRPr sz="1000">
              <a:latin typeface="Consolas"/>
              <a:cs typeface="Consolas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081271" y="3090672"/>
            <a:ext cx="4029710" cy="154305"/>
            <a:chOff x="4081271" y="3090672"/>
            <a:chExt cx="4029710" cy="154305"/>
          </a:xfrm>
        </p:grpSpPr>
        <p:sp>
          <p:nvSpPr>
            <p:cNvPr id="46" name="object 46"/>
            <p:cNvSpPr/>
            <p:nvPr/>
          </p:nvSpPr>
          <p:spPr>
            <a:xfrm>
              <a:off x="4081271" y="3090672"/>
              <a:ext cx="4029710" cy="154305"/>
            </a:xfrm>
            <a:custGeom>
              <a:avLst/>
              <a:gdLst/>
              <a:ahLst/>
              <a:cxnLst/>
              <a:rect l="l" t="t" r="r" b="b"/>
              <a:pathLst>
                <a:path w="4029709" h="154305">
                  <a:moveTo>
                    <a:pt x="4029455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4029455" y="153924"/>
                  </a:lnTo>
                  <a:lnTo>
                    <a:pt x="4029455" y="0"/>
                  </a:lnTo>
                  <a:close/>
                </a:path>
              </a:pathLst>
            </a:custGeom>
            <a:solidFill>
              <a:srgbClr val="9FF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96557" y="3124454"/>
              <a:ext cx="76199" cy="79375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4081271" y="3090672"/>
            <a:ext cx="402971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7445">
              <a:lnSpc>
                <a:spcPts val="1070"/>
              </a:lnSpc>
              <a:tabLst>
                <a:tab pos="2531745" algn="l"/>
              </a:tabLst>
            </a:pPr>
            <a:r>
              <a:rPr sz="1000" b="0" spc="-10" dirty="0">
                <a:latin typeface="Calibri Light"/>
                <a:cs typeface="Calibri Light"/>
              </a:rPr>
              <a:t>Rücksprungs-</a:t>
            </a:r>
            <a:r>
              <a:rPr sz="1000" b="0" dirty="0">
                <a:latin typeface="Calibri Light"/>
                <a:cs typeface="Calibri Light"/>
              </a:rPr>
              <a:t>Adresse</a:t>
            </a:r>
            <a:r>
              <a:rPr sz="1000" b="0" spc="25" dirty="0">
                <a:latin typeface="Calibri Light"/>
                <a:cs typeface="Calibri Light"/>
              </a:rPr>
              <a:t> </a:t>
            </a:r>
            <a:r>
              <a:rPr sz="1000" b="0" spc="-25" dirty="0">
                <a:latin typeface="Calibri Light"/>
                <a:cs typeface="Calibri Light"/>
              </a:rPr>
              <a:t>(</a:t>
            </a:r>
            <a:r>
              <a:rPr sz="1000" spc="-25" dirty="0">
                <a:latin typeface="Consolas"/>
                <a:cs typeface="Consolas"/>
              </a:rPr>
              <a:t>f</a:t>
            </a:r>
            <a:r>
              <a:rPr sz="1000" dirty="0">
                <a:latin typeface="Consolas"/>
                <a:cs typeface="Consolas"/>
              </a:rPr>
              <a:t>	</a:t>
            </a:r>
            <a:r>
              <a:rPr sz="1000" b="0" spc="-10" dirty="0">
                <a:latin typeface="Calibri Light"/>
                <a:cs typeface="Calibri Light"/>
              </a:rPr>
              <a:t>Offset)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574026" y="4753736"/>
            <a:ext cx="347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5,</a:t>
            </a:r>
            <a:r>
              <a:rPr sz="1200" spc="-15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50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574026" y="4448682"/>
            <a:ext cx="347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5,</a:t>
            </a:r>
            <a:r>
              <a:rPr sz="1200" spc="-15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50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451090" y="4057650"/>
            <a:ext cx="599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BP</a:t>
            </a:r>
            <a:r>
              <a:rPr sz="1200" spc="-10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+</a:t>
            </a:r>
            <a:r>
              <a:rPr sz="1200" spc="-10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25" dirty="0">
                <a:solidFill>
                  <a:srgbClr val="FF3300"/>
                </a:solidFill>
                <a:latin typeface="Consolas"/>
                <a:cs typeface="Consolas"/>
              </a:rPr>
              <a:t>14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643114" y="3546729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3300"/>
                </a:solidFill>
                <a:latin typeface="Consolas"/>
                <a:cs typeface="Consolas"/>
              </a:rPr>
              <a:t>15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646796" y="3254502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3300"/>
                </a:solidFill>
                <a:latin typeface="Consolas"/>
                <a:cs typeface="Consolas"/>
              </a:rPr>
              <a:t>16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081271" y="2625851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19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7AD6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494273" y="2663189"/>
            <a:ext cx="12172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spc="-20" dirty="0">
                <a:latin typeface="Calibri Light"/>
                <a:cs typeface="Calibri Light"/>
              </a:rPr>
              <a:t>Rückgabewert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20" dirty="0">
                <a:latin typeface="Calibri Light"/>
                <a:cs typeface="Calibri Light"/>
              </a:rPr>
              <a:t> </a:t>
            </a:r>
            <a:r>
              <a:rPr sz="1000" spc="-20" dirty="0">
                <a:latin typeface="Consolas"/>
                <a:cs typeface="Consolas"/>
              </a:rPr>
              <a:t>g()</a:t>
            </a:r>
            <a:r>
              <a:rPr sz="1000" b="0" spc="-20" dirty="0">
                <a:latin typeface="Calibri Light"/>
                <a:cs typeface="Calibri Light"/>
              </a:rPr>
              <a:t>: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178545" y="2623566"/>
            <a:ext cx="76200" cy="286385"/>
          </a:xfrm>
          <a:custGeom>
            <a:avLst/>
            <a:gdLst/>
            <a:ahLst/>
            <a:cxnLst/>
            <a:rect l="l" t="t" r="r" b="b"/>
            <a:pathLst>
              <a:path w="76200" h="286385">
                <a:moveTo>
                  <a:pt x="28194" y="210058"/>
                </a:moveTo>
                <a:lnTo>
                  <a:pt x="0" y="210058"/>
                </a:lnTo>
                <a:lnTo>
                  <a:pt x="38100" y="286258"/>
                </a:lnTo>
                <a:lnTo>
                  <a:pt x="69850" y="222758"/>
                </a:lnTo>
                <a:lnTo>
                  <a:pt x="28194" y="222758"/>
                </a:lnTo>
                <a:lnTo>
                  <a:pt x="28194" y="210058"/>
                </a:lnTo>
                <a:close/>
              </a:path>
              <a:path w="76200" h="286385">
                <a:moveTo>
                  <a:pt x="48005" y="63500"/>
                </a:moveTo>
                <a:lnTo>
                  <a:pt x="28194" y="63500"/>
                </a:lnTo>
                <a:lnTo>
                  <a:pt x="28194" y="222758"/>
                </a:lnTo>
                <a:lnTo>
                  <a:pt x="48005" y="222758"/>
                </a:lnTo>
                <a:lnTo>
                  <a:pt x="48005" y="63500"/>
                </a:lnTo>
                <a:close/>
              </a:path>
              <a:path w="76200" h="286385">
                <a:moveTo>
                  <a:pt x="76200" y="210058"/>
                </a:moveTo>
                <a:lnTo>
                  <a:pt x="48005" y="210058"/>
                </a:lnTo>
                <a:lnTo>
                  <a:pt x="48005" y="222758"/>
                </a:lnTo>
                <a:lnTo>
                  <a:pt x="69850" y="222758"/>
                </a:lnTo>
                <a:lnTo>
                  <a:pt x="76200" y="210058"/>
                </a:lnTo>
                <a:close/>
              </a:path>
              <a:path w="76200" h="286385">
                <a:moveTo>
                  <a:pt x="38100" y="0"/>
                </a:moveTo>
                <a:lnTo>
                  <a:pt x="0" y="76200"/>
                </a:lnTo>
                <a:lnTo>
                  <a:pt x="28194" y="76200"/>
                </a:lnTo>
                <a:lnTo>
                  <a:pt x="28194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86385">
                <a:moveTo>
                  <a:pt x="69850" y="63500"/>
                </a:moveTo>
                <a:lnTo>
                  <a:pt x="48005" y="63500"/>
                </a:lnTo>
                <a:lnTo>
                  <a:pt x="48005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7AD6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294878" y="2625344"/>
            <a:ext cx="1244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solidFill>
                  <a:srgbClr val="7AD6EC"/>
                </a:solidFill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683754" y="2628646"/>
            <a:ext cx="96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3300"/>
                </a:solidFill>
                <a:latin typeface="Consolas"/>
                <a:cs typeface="Consolas"/>
              </a:rPr>
              <a:t>8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166872" y="3028188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800"/>
                </a:lnTo>
                <a:lnTo>
                  <a:pt x="457200" y="304800"/>
                </a:lnTo>
                <a:lnTo>
                  <a:pt x="609600" y="152400"/>
                </a:lnTo>
                <a:lnTo>
                  <a:pt x="457200" y="0"/>
                </a:lnTo>
                <a:close/>
              </a:path>
            </a:pathLst>
          </a:custGeom>
          <a:solidFill>
            <a:srgbClr val="EEB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3310509" y="3016377"/>
            <a:ext cx="245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latin typeface="Calibri Light"/>
                <a:cs typeface="Calibri Light"/>
              </a:rPr>
              <a:t>SP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166872" y="386791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800"/>
                </a:lnTo>
                <a:lnTo>
                  <a:pt x="457200" y="304800"/>
                </a:lnTo>
                <a:lnTo>
                  <a:pt x="609600" y="152400"/>
                </a:lnTo>
                <a:lnTo>
                  <a:pt x="457200" y="0"/>
                </a:lnTo>
                <a:close/>
              </a:path>
            </a:pathLst>
          </a:custGeom>
          <a:solidFill>
            <a:srgbClr val="7DEA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3310509" y="3856735"/>
            <a:ext cx="247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latin typeface="Calibri Light"/>
                <a:cs typeface="Calibri Light"/>
              </a:rPr>
              <a:t>FP</a:t>
            </a:r>
            <a:endParaRPr sz="180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839241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Rückkehr</a:t>
            </a:r>
            <a:r>
              <a:rPr spc="-90" dirty="0"/>
              <a:t> </a:t>
            </a:r>
            <a:r>
              <a:rPr dirty="0"/>
              <a:t>in</a:t>
            </a:r>
            <a:r>
              <a:rPr spc="-65" dirty="0"/>
              <a:t> </a:t>
            </a:r>
            <a:r>
              <a:rPr dirty="0"/>
              <a:t>die</a:t>
            </a:r>
            <a:r>
              <a:rPr spc="-60" dirty="0"/>
              <a:t> </a:t>
            </a:r>
            <a:r>
              <a:rPr b="0" spc="-20" dirty="0">
                <a:latin typeface="Consolas"/>
                <a:cs typeface="Consolas"/>
              </a:rPr>
              <a:t>main</a:t>
            </a:r>
          </a:p>
        </p:txBody>
      </p:sp>
      <p:sp>
        <p:nvSpPr>
          <p:cNvPr id="3" name="object 3"/>
          <p:cNvSpPr/>
          <p:nvPr/>
        </p:nvSpPr>
        <p:spPr>
          <a:xfrm>
            <a:off x="3110483" y="1976627"/>
            <a:ext cx="5971540" cy="4267200"/>
          </a:xfrm>
          <a:custGeom>
            <a:avLst/>
            <a:gdLst/>
            <a:ahLst/>
            <a:cxnLst/>
            <a:rect l="l" t="t" r="r" b="b"/>
            <a:pathLst>
              <a:path w="5971540" h="4267200">
                <a:moveTo>
                  <a:pt x="5971032" y="0"/>
                </a:moveTo>
                <a:lnTo>
                  <a:pt x="0" y="0"/>
                </a:lnTo>
                <a:lnTo>
                  <a:pt x="0" y="4267200"/>
                </a:lnTo>
                <a:lnTo>
                  <a:pt x="5971032" y="4267200"/>
                </a:lnTo>
                <a:lnTo>
                  <a:pt x="597103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170173" y="2069044"/>
          <a:ext cx="5734684" cy="2313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6535"/>
                <a:gridCol w="554989"/>
                <a:gridCol w="334010"/>
                <a:gridCol w="2089150"/>
              </a:tblGrid>
              <a:tr h="1035050">
                <a:tc>
                  <a:txBody>
                    <a:bodyPr/>
                    <a:lstStyle/>
                    <a:p>
                      <a:pPr marL="31750">
                        <a:lnSpc>
                          <a:spcPts val="1505"/>
                        </a:lnSpc>
                      </a:pP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unsigned</a:t>
                      </a:r>
                      <a:r>
                        <a:rPr sz="1600" b="1" spc="-40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char</a:t>
                      </a:r>
                      <a:r>
                        <a:rPr sz="1600" b="1" spc="-40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spc="-10" dirty="0">
                          <a:latin typeface="Consolas"/>
                          <a:cs typeface="Consolas"/>
                        </a:rPr>
                        <a:t>g</a:t>
                      </a:r>
                      <a:r>
                        <a:rPr sz="1600" b="1" spc="-10" dirty="0">
                          <a:latin typeface="Consolas"/>
                          <a:cs typeface="Consolas"/>
                        </a:rPr>
                        <a:t>(</a:t>
                      </a:r>
                      <a:r>
                        <a:rPr sz="1600" b="1" spc="-10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unsigned</a:t>
                      </a:r>
                      <a:endParaRPr sz="1600">
                        <a:latin typeface="Consolas"/>
                        <a:cs typeface="Consolas"/>
                      </a:endParaRPr>
                    </a:p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unsigned</a:t>
                      </a:r>
                      <a:r>
                        <a:rPr sz="1600" b="1" spc="-25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char</a:t>
                      </a:r>
                      <a:r>
                        <a:rPr sz="1600" b="1" spc="-15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dirty="0">
                          <a:latin typeface="Consolas"/>
                          <a:cs typeface="Consolas"/>
                        </a:rPr>
                        <a:t>t</a:t>
                      </a:r>
                      <a:r>
                        <a:rPr sz="1600" spc="-2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1600" spc="-2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dirty="0">
                          <a:latin typeface="Consolas"/>
                          <a:cs typeface="Consolas"/>
                        </a:rPr>
                        <a:t>z</a:t>
                      </a:r>
                      <a:r>
                        <a:rPr sz="1600" spc="-2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spc="-50" dirty="0">
                          <a:latin typeface="Consolas"/>
                          <a:cs typeface="Consolas"/>
                        </a:rPr>
                        <a:t>/</a:t>
                      </a:r>
                      <a:endParaRPr sz="1600">
                        <a:latin typeface="Consolas"/>
                        <a:cs typeface="Consolas"/>
                      </a:endParaRPr>
                    </a:p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8000"/>
                          </a:solidFill>
                          <a:latin typeface="Consolas"/>
                          <a:cs typeface="Consolas"/>
                        </a:rPr>
                        <a:t>return</a:t>
                      </a:r>
                      <a:r>
                        <a:rPr sz="1600" b="1" spc="-35" dirty="0">
                          <a:solidFill>
                            <a:srgbClr val="008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spc="-25" dirty="0">
                          <a:latin typeface="Consolas"/>
                          <a:cs typeface="Consolas"/>
                        </a:rPr>
                        <a:t>t;</a:t>
                      </a:r>
                      <a:endParaRPr sz="1600">
                        <a:latin typeface="Consolas"/>
                        <a:cs typeface="Consolas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600" spc="-50" dirty="0">
                          <a:latin typeface="Consolas"/>
                          <a:cs typeface="Consolas"/>
                        </a:rPr>
                        <a:t>}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505"/>
                        </a:lnSpc>
                      </a:pPr>
                      <a:r>
                        <a:rPr sz="1600" b="1" spc="-20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char</a:t>
                      </a:r>
                      <a:endParaRPr sz="1600">
                        <a:latin typeface="Consolas"/>
                        <a:cs typeface="Consolas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Consolas"/>
                          <a:cs typeface="Consolas"/>
                        </a:rPr>
                        <a:t>2;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5"/>
                        </a:lnSpc>
                      </a:pPr>
                      <a:r>
                        <a:rPr sz="1600" spc="-25" dirty="0">
                          <a:latin typeface="Consolas"/>
                          <a:cs typeface="Consolas"/>
                        </a:rPr>
                        <a:t>z)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505"/>
                        </a:lnSpc>
                      </a:pPr>
                      <a:r>
                        <a:rPr sz="1600" spc="-50" dirty="0">
                          <a:latin typeface="Consolas"/>
                          <a:cs typeface="Consolas"/>
                        </a:rPr>
                        <a:t>{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</a:tr>
              <a:tr h="811530">
                <a:tc>
                  <a:txBody>
                    <a:bodyPr/>
                    <a:lstStyle/>
                    <a:p>
                      <a:pPr marL="365125" marR="47625" indent="-334010" algn="just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unsigned</a:t>
                      </a:r>
                      <a:r>
                        <a:rPr sz="1600" b="1" spc="-40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char</a:t>
                      </a:r>
                      <a:r>
                        <a:rPr sz="1600" b="1" spc="-40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spc="-10" dirty="0">
                          <a:latin typeface="Consolas"/>
                          <a:cs typeface="Consolas"/>
                        </a:rPr>
                        <a:t>f</a:t>
                      </a:r>
                      <a:r>
                        <a:rPr sz="1600" b="1" spc="-10" dirty="0">
                          <a:latin typeface="Consolas"/>
                          <a:cs typeface="Consolas"/>
                        </a:rPr>
                        <a:t>(</a:t>
                      </a:r>
                      <a:r>
                        <a:rPr sz="1600" b="1" spc="-10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unsigned </a:t>
                      </a: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unsigned</a:t>
                      </a:r>
                      <a:r>
                        <a:rPr sz="1600" b="1" spc="-35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char</a:t>
                      </a:r>
                      <a:r>
                        <a:rPr sz="1600" b="1" spc="-15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dirty="0">
                          <a:latin typeface="Consolas"/>
                          <a:cs typeface="Consolas"/>
                        </a:rPr>
                        <a:t>z</a:t>
                      </a:r>
                      <a:r>
                        <a:rPr sz="1600" spc="-2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1600" spc="-2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dirty="0">
                          <a:latin typeface="Consolas"/>
                          <a:cs typeface="Consolas"/>
                        </a:rPr>
                        <a:t>x</a:t>
                      </a:r>
                      <a:r>
                        <a:rPr sz="1600" spc="-2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spc="-50" dirty="0">
                          <a:latin typeface="Consolas"/>
                          <a:cs typeface="Consolas"/>
                        </a:rPr>
                        <a:t>* </a:t>
                      </a:r>
                      <a:r>
                        <a:rPr sz="1600" dirty="0">
                          <a:latin typeface="Consolas"/>
                          <a:cs typeface="Consolas"/>
                        </a:rPr>
                        <a:t>z</a:t>
                      </a:r>
                      <a:r>
                        <a:rPr sz="1600" spc="-1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1600" spc="-1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spc="-10" dirty="0">
                          <a:latin typeface="Consolas"/>
                          <a:cs typeface="Consolas"/>
                        </a:rPr>
                        <a:t>g(z+1)</a:t>
                      </a:r>
                      <a:r>
                        <a:rPr sz="1600" spc="-10" dirty="0">
                          <a:latin typeface="Consolas"/>
                          <a:cs typeface="Consolas"/>
                        </a:rPr>
                        <a:t>;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47625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b="1" spc="-20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char</a:t>
                      </a:r>
                      <a:endParaRPr sz="1600">
                        <a:latin typeface="Consolas"/>
                        <a:cs typeface="Consolas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Consolas"/>
                          <a:cs typeface="Consolas"/>
                        </a:rPr>
                        <a:t>y;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47625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spc="-25" dirty="0">
                          <a:latin typeface="Consolas"/>
                          <a:cs typeface="Consolas"/>
                        </a:rPr>
                        <a:t>x,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47625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unsigned</a:t>
                      </a:r>
                      <a:r>
                        <a:rPr sz="1600" b="1" spc="-45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char</a:t>
                      </a:r>
                      <a:r>
                        <a:rPr sz="1600" b="1" spc="-30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dirty="0">
                          <a:latin typeface="Consolas"/>
                          <a:cs typeface="Consolas"/>
                        </a:rPr>
                        <a:t>y)</a:t>
                      </a:r>
                      <a:r>
                        <a:rPr sz="1600" spc="-2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spc="-50" dirty="0">
                          <a:latin typeface="Consolas"/>
                          <a:cs typeface="Consolas"/>
                        </a:rPr>
                        <a:t>{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47625" marB="0">
                    <a:solidFill>
                      <a:srgbClr val="EAEAEA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65125">
                        <a:lnSpc>
                          <a:spcPts val="1670"/>
                        </a:lnSpc>
                      </a:pPr>
                      <a:r>
                        <a:rPr sz="1600" b="1" dirty="0">
                          <a:solidFill>
                            <a:srgbClr val="008000"/>
                          </a:solidFill>
                          <a:latin typeface="Consolas"/>
                          <a:cs typeface="Consolas"/>
                        </a:rPr>
                        <a:t>return</a:t>
                      </a:r>
                      <a:r>
                        <a:rPr sz="1600" b="1" spc="-35" dirty="0">
                          <a:solidFill>
                            <a:srgbClr val="008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spc="-25" dirty="0">
                          <a:latin typeface="Consolas"/>
                          <a:cs typeface="Consolas"/>
                        </a:rPr>
                        <a:t>z;</a:t>
                      </a:r>
                      <a:endParaRPr sz="1600">
                        <a:latin typeface="Consolas"/>
                        <a:cs typeface="Consolas"/>
                      </a:endParaRPr>
                    </a:p>
                    <a:p>
                      <a:pPr marL="31750">
                        <a:lnSpc>
                          <a:spcPts val="1910"/>
                        </a:lnSpc>
                      </a:pPr>
                      <a:r>
                        <a:rPr sz="1600" spc="-50" dirty="0">
                          <a:latin typeface="Consolas"/>
                          <a:cs typeface="Consolas"/>
                        </a:rPr>
                        <a:t>}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189223" y="4527041"/>
            <a:ext cx="536194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int</a:t>
            </a:r>
            <a:r>
              <a:rPr sz="1600" b="1" spc="-45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main</a:t>
            </a:r>
            <a:r>
              <a:rPr sz="1600" b="1" dirty="0">
                <a:latin typeface="Consolas"/>
                <a:cs typeface="Consolas"/>
              </a:rPr>
              <a:t>(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int</a:t>
            </a:r>
            <a:r>
              <a:rPr sz="1600" b="1" spc="-35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argc,</a:t>
            </a:r>
            <a:r>
              <a:rPr sz="1600" spc="-35" dirty="0">
                <a:latin typeface="Consolas"/>
                <a:cs typeface="Consolas"/>
              </a:rPr>
              <a:t> 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char</a:t>
            </a:r>
            <a:r>
              <a:rPr sz="1600" dirty="0">
                <a:latin typeface="Consolas"/>
                <a:cs typeface="Consolas"/>
              </a:rPr>
              <a:t>*</a:t>
            </a:r>
            <a:r>
              <a:rPr sz="1600" spc="-25" dirty="0"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argv[],</a:t>
            </a:r>
            <a:r>
              <a:rPr sz="1600" spc="-35" dirty="0">
                <a:latin typeface="Consolas"/>
                <a:cs typeface="Consolas"/>
              </a:rPr>
              <a:t> 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char</a:t>
            </a:r>
            <a:r>
              <a:rPr sz="1600" dirty="0">
                <a:latin typeface="Consolas"/>
                <a:cs typeface="Consolas"/>
              </a:rPr>
              <a:t>*</a:t>
            </a:r>
            <a:r>
              <a:rPr sz="1600" spc="-30" dirty="0"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envp[])</a:t>
            </a:r>
            <a:r>
              <a:rPr sz="1600" spc="-25" dirty="0">
                <a:latin typeface="Consolas"/>
                <a:cs typeface="Consolas"/>
              </a:rPr>
              <a:t> </a:t>
            </a:r>
            <a:r>
              <a:rPr sz="1600" spc="-50" dirty="0">
                <a:latin typeface="Consolas"/>
                <a:cs typeface="Consolas"/>
              </a:rPr>
              <a:t>{</a:t>
            </a:r>
            <a:endParaRPr sz="1600">
              <a:latin typeface="Consolas"/>
              <a:cs typeface="Consolas"/>
            </a:endParaRPr>
          </a:p>
          <a:p>
            <a:pPr marL="346075" marR="2783840" algn="just">
              <a:lnSpc>
                <a:spcPct val="100000"/>
              </a:lnSpc>
            </a:pP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unsigned</a:t>
            </a:r>
            <a:r>
              <a:rPr sz="1600" b="1" spc="-25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char</a:t>
            </a:r>
            <a:r>
              <a:rPr sz="1600" b="1" spc="-20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x</a:t>
            </a:r>
            <a:r>
              <a:rPr sz="1600" spc="-25" dirty="0"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=</a:t>
            </a:r>
            <a:r>
              <a:rPr sz="1600" spc="-20" dirty="0">
                <a:latin typeface="Consolas"/>
                <a:cs typeface="Consolas"/>
              </a:rPr>
              <a:t> </a:t>
            </a:r>
            <a:r>
              <a:rPr sz="1600" spc="-25" dirty="0">
                <a:latin typeface="Consolas"/>
                <a:cs typeface="Consolas"/>
              </a:rPr>
              <a:t>5; 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unsigned</a:t>
            </a:r>
            <a:r>
              <a:rPr sz="1600" b="1" spc="-25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char</a:t>
            </a:r>
            <a:r>
              <a:rPr sz="1600" b="1" spc="-25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y</a:t>
            </a:r>
            <a:r>
              <a:rPr sz="1600" spc="-25" dirty="0"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=</a:t>
            </a:r>
            <a:r>
              <a:rPr sz="1600" spc="-20" dirty="0">
                <a:latin typeface="Consolas"/>
                <a:cs typeface="Consolas"/>
              </a:rPr>
              <a:t> </a:t>
            </a:r>
            <a:r>
              <a:rPr sz="1600" spc="-25" dirty="0">
                <a:latin typeface="Consolas"/>
                <a:cs typeface="Consolas"/>
              </a:rPr>
              <a:t>3; </a:t>
            </a:r>
            <a:r>
              <a:rPr sz="1600" b="1" dirty="0">
                <a:latin typeface="Consolas"/>
                <a:cs typeface="Consolas"/>
              </a:rPr>
              <a:t>f(x,</a:t>
            </a:r>
            <a:r>
              <a:rPr sz="1600" b="1" spc="-35" dirty="0">
                <a:latin typeface="Consolas"/>
                <a:cs typeface="Consolas"/>
              </a:rPr>
              <a:t> </a:t>
            </a:r>
            <a:r>
              <a:rPr sz="1600" b="1" spc="-25" dirty="0">
                <a:latin typeface="Consolas"/>
                <a:cs typeface="Consolas"/>
              </a:rPr>
              <a:t>y)</a:t>
            </a:r>
            <a:endParaRPr sz="1600">
              <a:latin typeface="Consolas"/>
              <a:cs typeface="Consolas"/>
            </a:endParaRPr>
          </a:p>
          <a:p>
            <a:pPr marL="346075" algn="just">
              <a:lnSpc>
                <a:spcPct val="100000"/>
              </a:lnSpc>
            </a:pPr>
            <a:r>
              <a:rPr sz="1600" b="1" dirty="0">
                <a:solidFill>
                  <a:srgbClr val="008000"/>
                </a:solidFill>
                <a:latin typeface="Consolas"/>
                <a:cs typeface="Consolas"/>
              </a:rPr>
              <a:t>return</a:t>
            </a:r>
            <a:r>
              <a:rPr sz="1600" b="1" spc="-3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600" spc="-25" dirty="0">
                <a:solidFill>
                  <a:srgbClr val="FF00FF"/>
                </a:solidFill>
                <a:latin typeface="Consolas"/>
                <a:cs typeface="Consolas"/>
              </a:rPr>
              <a:t>0</a:t>
            </a:r>
            <a:r>
              <a:rPr sz="1600" spc="-25" dirty="0">
                <a:latin typeface="Consolas"/>
                <a:cs typeface="Consolas"/>
              </a:rPr>
              <a:t>;</a:t>
            </a:r>
            <a:endParaRPr sz="16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600" spc="-50" dirty="0">
                <a:latin typeface="Consolas"/>
                <a:cs typeface="Consolas"/>
              </a:rPr>
              <a:t>}</a:t>
            </a:r>
            <a:endParaRPr sz="1600">
              <a:latin typeface="Consolas"/>
              <a:cs typeface="Consola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0776" y="2148332"/>
            <a:ext cx="5758688" cy="368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12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1271" y="4256532"/>
            <a:ext cx="4029710" cy="27940"/>
          </a:xfrm>
          <a:custGeom>
            <a:avLst/>
            <a:gdLst/>
            <a:ahLst/>
            <a:cxnLst/>
            <a:rect l="l" t="t" r="r" b="b"/>
            <a:pathLst>
              <a:path w="4029709" h="27939">
                <a:moveTo>
                  <a:pt x="0" y="27432"/>
                </a:moveTo>
                <a:lnTo>
                  <a:pt x="4029455" y="27432"/>
                </a:lnTo>
                <a:lnTo>
                  <a:pt x="4029455" y="0"/>
                </a:lnTo>
                <a:lnTo>
                  <a:pt x="0" y="0"/>
                </a:lnTo>
                <a:lnTo>
                  <a:pt x="0" y="27432"/>
                </a:lnTo>
                <a:close/>
              </a:path>
            </a:pathLst>
          </a:custGeom>
          <a:solidFill>
            <a:srgbClr val="DEF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47672" y="106679"/>
            <a:ext cx="8879205" cy="2984500"/>
            <a:chOff x="1947672" y="106679"/>
            <a:chExt cx="8879205" cy="2984500"/>
          </a:xfrm>
        </p:grpSpPr>
        <p:sp>
          <p:nvSpPr>
            <p:cNvPr id="4" name="object 4"/>
            <p:cNvSpPr/>
            <p:nvPr/>
          </p:nvSpPr>
          <p:spPr>
            <a:xfrm>
              <a:off x="4081272" y="1696212"/>
              <a:ext cx="4029710" cy="1394460"/>
            </a:xfrm>
            <a:custGeom>
              <a:avLst/>
              <a:gdLst/>
              <a:ahLst/>
              <a:cxnLst/>
              <a:rect l="l" t="t" r="r" b="b"/>
              <a:pathLst>
                <a:path w="4029709" h="1394460">
                  <a:moveTo>
                    <a:pt x="0" y="1394459"/>
                  </a:moveTo>
                  <a:lnTo>
                    <a:pt x="4029455" y="1394459"/>
                  </a:lnTo>
                  <a:lnTo>
                    <a:pt x="4029455" y="0"/>
                  </a:lnTo>
                  <a:lnTo>
                    <a:pt x="0" y="0"/>
                  </a:lnTo>
                  <a:lnTo>
                    <a:pt x="0" y="1394459"/>
                  </a:lnTo>
                  <a:close/>
                </a:path>
              </a:pathLst>
            </a:custGeom>
            <a:solidFill>
              <a:srgbClr val="DEF9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7672" y="106679"/>
              <a:ext cx="8878824" cy="23820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7672" y="236219"/>
              <a:ext cx="8878824" cy="1621536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4081271" y="4724400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9FF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38826" y="4762246"/>
            <a:ext cx="15265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Lokale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Variablen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81271" y="5631179"/>
            <a:ext cx="4029710" cy="285115"/>
          </a:xfrm>
          <a:prstGeom prst="rect">
            <a:avLst/>
          </a:prstGeom>
          <a:solidFill>
            <a:srgbClr val="79EE8F"/>
          </a:solidFill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500" spc="-10" dirty="0">
                <a:latin typeface="Consolas"/>
                <a:cs typeface="Consolas"/>
              </a:rPr>
              <a:t>*envp</a:t>
            </a:r>
            <a:endParaRPr sz="500">
              <a:latin typeface="Consolas"/>
              <a:cs typeface="Consolas"/>
            </a:endParaRPr>
          </a:p>
          <a:p>
            <a:pPr marL="1926589" marR="1915795" indent="-3810" algn="ctr">
              <a:lnSpc>
                <a:spcPct val="100000"/>
              </a:lnSpc>
            </a:pPr>
            <a:r>
              <a:rPr sz="500" spc="-10" dirty="0">
                <a:latin typeface="Consolas"/>
                <a:cs typeface="Consolas"/>
              </a:rPr>
              <a:t>*argv arg</a:t>
            </a:r>
            <a:r>
              <a:rPr sz="500" spc="-204" dirty="0">
                <a:latin typeface="Consolas"/>
                <a:cs typeface="Consolas"/>
              </a:rPr>
              <a:t> </a:t>
            </a:r>
            <a:r>
              <a:rPr sz="500" spc="-50" dirty="0">
                <a:latin typeface="Consolas"/>
                <a:cs typeface="Consolas"/>
              </a:rPr>
              <a:t>c</a:t>
            </a:r>
            <a:endParaRPr sz="5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1271" y="5475732"/>
            <a:ext cx="4029710" cy="155575"/>
          </a:xfrm>
          <a:prstGeom prst="rect">
            <a:avLst/>
          </a:prstGeom>
          <a:solidFill>
            <a:srgbClr val="9FF3AE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080"/>
              </a:lnSpc>
            </a:pPr>
            <a:r>
              <a:rPr sz="1000" b="0" spc="-10" dirty="0">
                <a:latin typeface="Calibri Light"/>
                <a:cs typeface="Calibri Light"/>
              </a:rPr>
              <a:t>Return-</a:t>
            </a:r>
            <a:r>
              <a:rPr sz="1000" b="0" dirty="0">
                <a:latin typeface="Calibri Light"/>
                <a:cs typeface="Calibri Light"/>
              </a:rPr>
              <a:t>Adresse</a:t>
            </a:r>
            <a:r>
              <a:rPr sz="1000" b="0" spc="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178545" y="3103626"/>
            <a:ext cx="76200" cy="2814955"/>
            <a:chOff x="8178545" y="3103626"/>
            <a:chExt cx="76200" cy="2814955"/>
          </a:xfrm>
        </p:grpSpPr>
        <p:sp>
          <p:nvSpPr>
            <p:cNvPr id="12" name="object 12"/>
            <p:cNvSpPr/>
            <p:nvPr/>
          </p:nvSpPr>
          <p:spPr>
            <a:xfrm>
              <a:off x="8178545" y="5631942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70"/>
                  </a:moveTo>
                  <a:lnTo>
                    <a:pt x="0" y="210070"/>
                  </a:lnTo>
                  <a:lnTo>
                    <a:pt x="38100" y="286270"/>
                  </a:lnTo>
                  <a:lnTo>
                    <a:pt x="69850" y="222770"/>
                  </a:lnTo>
                  <a:lnTo>
                    <a:pt x="28194" y="222770"/>
                  </a:lnTo>
                  <a:lnTo>
                    <a:pt x="28194" y="210070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70"/>
                  </a:lnTo>
                  <a:lnTo>
                    <a:pt x="48005" y="222770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70"/>
                  </a:moveTo>
                  <a:lnTo>
                    <a:pt x="48005" y="210070"/>
                  </a:lnTo>
                  <a:lnTo>
                    <a:pt x="48005" y="222770"/>
                  </a:lnTo>
                  <a:lnTo>
                    <a:pt x="69850" y="222770"/>
                  </a:lnTo>
                  <a:lnTo>
                    <a:pt x="76200" y="210070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9EE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8545" y="5481066"/>
              <a:ext cx="76200" cy="16200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8545" y="5292090"/>
              <a:ext cx="76200" cy="16205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178545" y="5014722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7"/>
                  </a:moveTo>
                  <a:lnTo>
                    <a:pt x="0" y="210057"/>
                  </a:lnTo>
                  <a:lnTo>
                    <a:pt x="38100" y="286257"/>
                  </a:lnTo>
                  <a:lnTo>
                    <a:pt x="69850" y="222757"/>
                  </a:lnTo>
                  <a:lnTo>
                    <a:pt x="28194" y="222757"/>
                  </a:lnTo>
                  <a:lnTo>
                    <a:pt x="28194" y="210057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7"/>
                  </a:lnTo>
                  <a:lnTo>
                    <a:pt x="48005" y="222757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7"/>
                  </a:moveTo>
                  <a:lnTo>
                    <a:pt x="48005" y="210057"/>
                  </a:lnTo>
                  <a:lnTo>
                    <a:pt x="48005" y="222757"/>
                  </a:lnTo>
                  <a:lnTo>
                    <a:pt x="69850" y="222757"/>
                  </a:lnTo>
                  <a:lnTo>
                    <a:pt x="76200" y="210057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9E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78545" y="4729733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8"/>
                  </a:moveTo>
                  <a:lnTo>
                    <a:pt x="0" y="210058"/>
                  </a:lnTo>
                  <a:lnTo>
                    <a:pt x="38100" y="286258"/>
                  </a:lnTo>
                  <a:lnTo>
                    <a:pt x="69850" y="222758"/>
                  </a:lnTo>
                  <a:lnTo>
                    <a:pt x="28194" y="222758"/>
                  </a:lnTo>
                  <a:lnTo>
                    <a:pt x="28194" y="210058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8"/>
                  </a:lnTo>
                  <a:lnTo>
                    <a:pt x="48005" y="222758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8"/>
                  </a:moveTo>
                  <a:lnTo>
                    <a:pt x="48005" y="210058"/>
                  </a:lnTo>
                  <a:lnTo>
                    <a:pt x="48005" y="222758"/>
                  </a:lnTo>
                  <a:lnTo>
                    <a:pt x="69850" y="222758"/>
                  </a:lnTo>
                  <a:lnTo>
                    <a:pt x="76200" y="210058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9FF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178545" y="4447794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7"/>
                  </a:moveTo>
                  <a:lnTo>
                    <a:pt x="0" y="210057"/>
                  </a:lnTo>
                  <a:lnTo>
                    <a:pt x="38100" y="286257"/>
                  </a:lnTo>
                  <a:lnTo>
                    <a:pt x="69850" y="222757"/>
                  </a:lnTo>
                  <a:lnTo>
                    <a:pt x="28194" y="222757"/>
                  </a:lnTo>
                  <a:lnTo>
                    <a:pt x="28194" y="210057"/>
                  </a:lnTo>
                  <a:close/>
                </a:path>
                <a:path w="76200" h="286385">
                  <a:moveTo>
                    <a:pt x="48005" y="63499"/>
                  </a:moveTo>
                  <a:lnTo>
                    <a:pt x="28194" y="63499"/>
                  </a:lnTo>
                  <a:lnTo>
                    <a:pt x="28194" y="222757"/>
                  </a:lnTo>
                  <a:lnTo>
                    <a:pt x="48005" y="222757"/>
                  </a:lnTo>
                  <a:lnTo>
                    <a:pt x="48005" y="63499"/>
                  </a:lnTo>
                  <a:close/>
                </a:path>
                <a:path w="76200" h="286385">
                  <a:moveTo>
                    <a:pt x="76200" y="210057"/>
                  </a:moveTo>
                  <a:lnTo>
                    <a:pt x="48005" y="210057"/>
                  </a:lnTo>
                  <a:lnTo>
                    <a:pt x="48005" y="222757"/>
                  </a:lnTo>
                  <a:lnTo>
                    <a:pt x="69850" y="222757"/>
                  </a:lnTo>
                  <a:lnTo>
                    <a:pt x="76200" y="210057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199"/>
                  </a:lnTo>
                  <a:lnTo>
                    <a:pt x="28194" y="76199"/>
                  </a:lnTo>
                  <a:lnTo>
                    <a:pt x="28194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499"/>
                  </a:moveTo>
                  <a:lnTo>
                    <a:pt x="48005" y="63499"/>
                  </a:lnTo>
                  <a:lnTo>
                    <a:pt x="48005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79E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78545" y="4103370"/>
              <a:ext cx="76200" cy="16205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8545" y="4292346"/>
              <a:ext cx="76200" cy="16205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178545" y="3541014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8"/>
                  </a:moveTo>
                  <a:lnTo>
                    <a:pt x="0" y="210058"/>
                  </a:lnTo>
                  <a:lnTo>
                    <a:pt x="38100" y="286258"/>
                  </a:lnTo>
                  <a:lnTo>
                    <a:pt x="69850" y="222758"/>
                  </a:lnTo>
                  <a:lnTo>
                    <a:pt x="28194" y="222758"/>
                  </a:lnTo>
                  <a:lnTo>
                    <a:pt x="28194" y="210058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8"/>
                  </a:lnTo>
                  <a:lnTo>
                    <a:pt x="48005" y="222758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8"/>
                  </a:moveTo>
                  <a:lnTo>
                    <a:pt x="48005" y="210058"/>
                  </a:lnTo>
                  <a:lnTo>
                    <a:pt x="48005" y="222758"/>
                  </a:lnTo>
                  <a:lnTo>
                    <a:pt x="69850" y="222758"/>
                  </a:lnTo>
                  <a:lnTo>
                    <a:pt x="76200" y="210058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9FF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178546" y="3259073"/>
              <a:ext cx="76200" cy="853440"/>
            </a:xfrm>
            <a:custGeom>
              <a:avLst/>
              <a:gdLst/>
              <a:ahLst/>
              <a:cxnLst/>
              <a:rect l="l" t="t" r="r" b="b"/>
              <a:pathLst>
                <a:path w="76200" h="853439">
                  <a:moveTo>
                    <a:pt x="76200" y="643128"/>
                  </a:moveTo>
                  <a:lnTo>
                    <a:pt x="69850" y="630428"/>
                  </a:lnTo>
                  <a:lnTo>
                    <a:pt x="38100" y="566928"/>
                  </a:lnTo>
                  <a:lnTo>
                    <a:pt x="0" y="643128"/>
                  </a:lnTo>
                  <a:lnTo>
                    <a:pt x="28194" y="643128"/>
                  </a:lnTo>
                  <a:lnTo>
                    <a:pt x="28194" y="776986"/>
                  </a:lnTo>
                  <a:lnTo>
                    <a:pt x="0" y="776986"/>
                  </a:lnTo>
                  <a:lnTo>
                    <a:pt x="38100" y="853186"/>
                  </a:lnTo>
                  <a:lnTo>
                    <a:pt x="69850" y="789686"/>
                  </a:lnTo>
                  <a:lnTo>
                    <a:pt x="76200" y="776986"/>
                  </a:lnTo>
                  <a:lnTo>
                    <a:pt x="48006" y="776986"/>
                  </a:lnTo>
                  <a:lnTo>
                    <a:pt x="48006" y="643128"/>
                  </a:lnTo>
                  <a:lnTo>
                    <a:pt x="76200" y="643128"/>
                  </a:lnTo>
                  <a:close/>
                </a:path>
                <a:path w="76200" h="853439">
                  <a:moveTo>
                    <a:pt x="76200" y="76200"/>
                  </a:move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28194" y="76200"/>
                  </a:lnTo>
                  <a:lnTo>
                    <a:pt x="28194" y="210058"/>
                  </a:lnTo>
                  <a:lnTo>
                    <a:pt x="0" y="210058"/>
                  </a:lnTo>
                  <a:lnTo>
                    <a:pt x="38100" y="286270"/>
                  </a:lnTo>
                  <a:lnTo>
                    <a:pt x="69850" y="222758"/>
                  </a:lnTo>
                  <a:lnTo>
                    <a:pt x="76200" y="210058"/>
                  </a:lnTo>
                  <a:lnTo>
                    <a:pt x="48006" y="210058"/>
                  </a:lnTo>
                  <a:lnTo>
                    <a:pt x="48006" y="76200"/>
                  </a:lnTo>
                  <a:lnTo>
                    <a:pt x="76200" y="76200"/>
                  </a:lnTo>
                  <a:close/>
                </a:path>
              </a:pathLst>
            </a:custGeom>
            <a:solidFill>
              <a:srgbClr val="7AE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78545" y="3103626"/>
              <a:ext cx="76200" cy="162051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3166872" y="5739384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799"/>
                </a:lnTo>
                <a:lnTo>
                  <a:pt x="457200" y="304799"/>
                </a:lnTo>
                <a:lnTo>
                  <a:pt x="609600" y="152399"/>
                </a:lnTo>
                <a:lnTo>
                  <a:pt x="4572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307460" y="5727293"/>
            <a:ext cx="2514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SB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Erzeugen</a:t>
            </a:r>
            <a:r>
              <a:rPr spc="-95" dirty="0"/>
              <a:t> </a:t>
            </a:r>
            <a:r>
              <a:rPr dirty="0"/>
              <a:t>des</a:t>
            </a:r>
            <a:r>
              <a:rPr spc="-90" dirty="0"/>
              <a:t> </a:t>
            </a:r>
            <a:r>
              <a:rPr spc="-10" dirty="0"/>
              <a:t>Rückgabewertes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956046" y="5172112"/>
            <a:ext cx="2806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0"/>
              </a:lnSpc>
            </a:pPr>
            <a:r>
              <a:rPr sz="1000" spc="-20" dirty="0">
                <a:latin typeface="Consolas"/>
                <a:cs typeface="Consolas"/>
              </a:rPr>
              <a:t>NULL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81271" y="5297423"/>
            <a:ext cx="4029710" cy="178435"/>
          </a:xfrm>
          <a:prstGeom prst="rect">
            <a:avLst/>
          </a:prstGeom>
          <a:solidFill>
            <a:srgbClr val="9FF1CD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80"/>
              </a:lnSpc>
            </a:pPr>
            <a:r>
              <a:rPr sz="1000" spc="-20" dirty="0">
                <a:latin typeface="Consolas"/>
                <a:cs typeface="Consolas"/>
              </a:rPr>
              <a:t>NULL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81271" y="5010911"/>
            <a:ext cx="4029710" cy="287020"/>
          </a:xfrm>
          <a:prstGeom prst="rect">
            <a:avLst/>
          </a:prstGeom>
          <a:solidFill>
            <a:srgbClr val="79EEC2"/>
          </a:solidFill>
        </p:spPr>
        <p:txBody>
          <a:bodyPr vert="horz" wrap="square" lIns="0" tIns="495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90"/>
              </a:spcBef>
            </a:pPr>
            <a:r>
              <a:rPr sz="1000" b="0" dirty="0">
                <a:latin typeface="Calibri Light"/>
                <a:cs typeface="Calibri Light"/>
              </a:rPr>
              <a:t>Gerettete</a:t>
            </a:r>
            <a:r>
              <a:rPr sz="1000" b="0" spc="-4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Register,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die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in</a:t>
            </a:r>
            <a:r>
              <a:rPr sz="1000" b="0" spc="-1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r>
              <a:rPr sz="1000" spc="-340" dirty="0">
                <a:latin typeface="Consolas"/>
                <a:cs typeface="Consolas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verwendet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wurden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081271" y="4437888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79EE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596382" y="4475734"/>
            <a:ext cx="1012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Parameter</a:t>
            </a:r>
            <a:r>
              <a:rPr sz="1000" b="0" spc="-1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spc="-25" dirty="0">
                <a:latin typeface="Consolas"/>
                <a:cs typeface="Consolas"/>
              </a:rPr>
              <a:t>f()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081271" y="4104132"/>
            <a:ext cx="4029710" cy="152400"/>
          </a:xfrm>
          <a:custGeom>
            <a:avLst/>
            <a:gdLst/>
            <a:ahLst/>
            <a:cxnLst/>
            <a:rect l="l" t="t" r="r" b="b"/>
            <a:pathLst>
              <a:path w="4029709" h="152400">
                <a:moveTo>
                  <a:pt x="4029455" y="0"/>
                </a:moveTo>
                <a:lnTo>
                  <a:pt x="0" y="0"/>
                </a:lnTo>
                <a:lnTo>
                  <a:pt x="0" y="152400"/>
                </a:lnTo>
                <a:lnTo>
                  <a:pt x="4029455" y="152400"/>
                </a:lnTo>
                <a:lnTo>
                  <a:pt x="4029455" y="0"/>
                </a:lnTo>
                <a:close/>
              </a:path>
            </a:pathLst>
          </a:custGeom>
          <a:solidFill>
            <a:srgbClr val="9FF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280914" y="4074922"/>
            <a:ext cx="164401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Rahmenzeiger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(FP)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909186" y="4168140"/>
            <a:ext cx="4201795" cy="1110615"/>
            <a:chOff x="3909186" y="4168140"/>
            <a:chExt cx="4201795" cy="1110615"/>
          </a:xfrm>
        </p:grpSpPr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09186" y="4168140"/>
              <a:ext cx="177926" cy="111036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081271" y="4283964"/>
              <a:ext cx="4029710" cy="154305"/>
            </a:xfrm>
            <a:custGeom>
              <a:avLst/>
              <a:gdLst/>
              <a:ahLst/>
              <a:cxnLst/>
              <a:rect l="l" t="t" r="r" b="b"/>
              <a:pathLst>
                <a:path w="4029709" h="154304">
                  <a:moveTo>
                    <a:pt x="4029455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4029455" y="153924"/>
                  </a:lnTo>
                  <a:lnTo>
                    <a:pt x="4029455" y="0"/>
                  </a:lnTo>
                  <a:close/>
                </a:path>
              </a:pathLst>
            </a:custGeom>
            <a:solidFill>
              <a:srgbClr val="9FF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03238" y="4317873"/>
              <a:ext cx="76200" cy="79375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4081271" y="4255389"/>
            <a:ext cx="40297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3940">
              <a:lnSpc>
                <a:spcPct val="100000"/>
              </a:lnSpc>
              <a:spcBef>
                <a:spcPts val="95"/>
              </a:spcBef>
              <a:tabLst>
                <a:tab pos="2636520" algn="l"/>
              </a:tabLst>
            </a:pPr>
            <a:r>
              <a:rPr sz="1000" b="0" spc="-10" dirty="0">
                <a:latin typeface="Calibri Light"/>
                <a:cs typeface="Calibri Light"/>
              </a:rPr>
              <a:t>Rücksprungs-</a:t>
            </a:r>
            <a:r>
              <a:rPr sz="1000" b="0" dirty="0">
                <a:latin typeface="Calibri Light"/>
                <a:cs typeface="Calibri Light"/>
              </a:rPr>
              <a:t>Adresse</a:t>
            </a:r>
            <a:r>
              <a:rPr sz="1000" b="0" spc="1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(</a:t>
            </a:r>
            <a:r>
              <a:rPr sz="1000" spc="-10" dirty="0">
                <a:latin typeface="Consolas"/>
                <a:cs typeface="Consolas"/>
              </a:rPr>
              <a:t>main</a:t>
            </a:r>
            <a:r>
              <a:rPr sz="1000" dirty="0">
                <a:latin typeface="Consolas"/>
                <a:cs typeface="Consolas"/>
              </a:rPr>
              <a:t>	</a:t>
            </a:r>
            <a:r>
              <a:rPr sz="1000" b="0" spc="-10" dirty="0">
                <a:latin typeface="Calibri Light"/>
                <a:cs typeface="Calibri Light"/>
              </a:rPr>
              <a:t>Offset)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081271" y="3531108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1"/>
                </a:lnTo>
                <a:lnTo>
                  <a:pt x="4029455" y="286511"/>
                </a:lnTo>
                <a:lnTo>
                  <a:pt x="4029455" y="0"/>
                </a:lnTo>
                <a:close/>
              </a:path>
            </a:pathLst>
          </a:custGeom>
          <a:solidFill>
            <a:srgbClr val="9FF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443982" y="3568700"/>
            <a:ext cx="13163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Lokale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Variablen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25" dirty="0">
                <a:latin typeface="Consolas"/>
                <a:cs typeface="Consolas"/>
              </a:rPr>
              <a:t>f()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081271" y="3817620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1"/>
                </a:lnTo>
                <a:lnTo>
                  <a:pt x="4029455" y="286511"/>
                </a:lnTo>
                <a:lnTo>
                  <a:pt x="4029455" y="0"/>
                </a:lnTo>
                <a:close/>
              </a:path>
            </a:pathLst>
          </a:custGeom>
          <a:solidFill>
            <a:srgbClr val="7A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494273" y="3854958"/>
            <a:ext cx="12172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spc="-20" dirty="0">
                <a:latin typeface="Calibri Light"/>
                <a:cs typeface="Calibri Light"/>
              </a:rPr>
              <a:t>Rückgabewert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20" dirty="0">
                <a:latin typeface="Calibri Light"/>
                <a:cs typeface="Calibri Light"/>
              </a:rPr>
              <a:t> </a:t>
            </a:r>
            <a:r>
              <a:rPr sz="1000" spc="-20" dirty="0">
                <a:latin typeface="Consolas"/>
                <a:cs typeface="Consolas"/>
              </a:rPr>
              <a:t>f()</a:t>
            </a:r>
            <a:r>
              <a:rPr sz="1000" b="0" spc="-20" dirty="0">
                <a:latin typeface="Calibri Light"/>
                <a:cs typeface="Calibri Light"/>
              </a:rPr>
              <a:t>: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081271" y="3244595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7A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596382" y="3282188"/>
            <a:ext cx="1012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Parameter</a:t>
            </a:r>
            <a:r>
              <a:rPr sz="1000" b="0" spc="-1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spc="-25" dirty="0">
                <a:latin typeface="Consolas"/>
                <a:cs typeface="Consolas"/>
              </a:rPr>
              <a:t>g()</a:t>
            </a:r>
            <a:endParaRPr sz="1000">
              <a:latin typeface="Consolas"/>
              <a:cs typeface="Consolas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4081271" y="3090672"/>
            <a:ext cx="4029710" cy="154305"/>
            <a:chOff x="4081271" y="3090672"/>
            <a:chExt cx="4029710" cy="154305"/>
          </a:xfrm>
        </p:grpSpPr>
        <p:sp>
          <p:nvSpPr>
            <p:cNvPr id="45" name="object 45"/>
            <p:cNvSpPr/>
            <p:nvPr/>
          </p:nvSpPr>
          <p:spPr>
            <a:xfrm>
              <a:off x="4081271" y="3090672"/>
              <a:ext cx="4029710" cy="154305"/>
            </a:xfrm>
            <a:custGeom>
              <a:avLst/>
              <a:gdLst/>
              <a:ahLst/>
              <a:cxnLst/>
              <a:rect l="l" t="t" r="r" b="b"/>
              <a:pathLst>
                <a:path w="4029709" h="154305">
                  <a:moveTo>
                    <a:pt x="4029455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4029455" y="153924"/>
                  </a:lnTo>
                  <a:lnTo>
                    <a:pt x="4029455" y="0"/>
                  </a:lnTo>
                  <a:close/>
                </a:path>
              </a:pathLst>
            </a:custGeom>
            <a:solidFill>
              <a:srgbClr val="9FF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96557" y="3124454"/>
              <a:ext cx="76199" cy="79375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4081271" y="3090672"/>
            <a:ext cx="402971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7445">
              <a:lnSpc>
                <a:spcPts val="1070"/>
              </a:lnSpc>
              <a:tabLst>
                <a:tab pos="2531745" algn="l"/>
              </a:tabLst>
            </a:pPr>
            <a:r>
              <a:rPr sz="1000" b="0" spc="-10" dirty="0">
                <a:latin typeface="Calibri Light"/>
                <a:cs typeface="Calibri Light"/>
              </a:rPr>
              <a:t>Rücksprungs-</a:t>
            </a:r>
            <a:r>
              <a:rPr sz="1000" b="0" dirty="0">
                <a:latin typeface="Calibri Light"/>
                <a:cs typeface="Calibri Light"/>
              </a:rPr>
              <a:t>Adresse</a:t>
            </a:r>
            <a:r>
              <a:rPr sz="1000" b="0" spc="25" dirty="0">
                <a:latin typeface="Calibri Light"/>
                <a:cs typeface="Calibri Light"/>
              </a:rPr>
              <a:t> </a:t>
            </a:r>
            <a:r>
              <a:rPr sz="1000" b="0" spc="-25" dirty="0">
                <a:latin typeface="Calibri Light"/>
                <a:cs typeface="Calibri Light"/>
              </a:rPr>
              <a:t>(</a:t>
            </a:r>
            <a:r>
              <a:rPr sz="1000" spc="-25" dirty="0">
                <a:latin typeface="Consolas"/>
                <a:cs typeface="Consolas"/>
              </a:rPr>
              <a:t>f</a:t>
            </a:r>
            <a:r>
              <a:rPr sz="1000" dirty="0">
                <a:latin typeface="Consolas"/>
                <a:cs typeface="Consolas"/>
              </a:rPr>
              <a:t>	</a:t>
            </a:r>
            <a:r>
              <a:rPr sz="1000" b="0" spc="-10" dirty="0">
                <a:latin typeface="Calibri Light"/>
                <a:cs typeface="Calibri Light"/>
              </a:rPr>
              <a:t>Offset)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294878" y="3055112"/>
            <a:ext cx="223520" cy="280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solidFill>
                  <a:srgbClr val="9FF1EA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400" spc="-50" dirty="0">
                <a:solidFill>
                  <a:srgbClr val="9FF1EA"/>
                </a:solidFill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  <a:spcBef>
                <a:spcPts val="110"/>
              </a:spcBef>
            </a:pPr>
            <a:r>
              <a:rPr sz="1400" spc="-50" dirty="0">
                <a:solidFill>
                  <a:srgbClr val="9FF1EA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-50" dirty="0">
                <a:solidFill>
                  <a:srgbClr val="79EEC2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  <a:spcBef>
                <a:spcPts val="145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495"/>
              </a:lnSpc>
            </a:pPr>
            <a:r>
              <a:rPr sz="1400" spc="-50" dirty="0">
                <a:solidFill>
                  <a:srgbClr val="9FF3AE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90"/>
              </a:lnSpc>
            </a:pPr>
            <a:r>
              <a:rPr sz="1400" spc="-25" dirty="0">
                <a:solidFill>
                  <a:srgbClr val="79EE8F"/>
                </a:solidFill>
                <a:latin typeface="Cambria Math"/>
                <a:cs typeface="Cambria Math"/>
              </a:rPr>
              <a:t>10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574026" y="4753736"/>
            <a:ext cx="347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5,</a:t>
            </a:r>
            <a:r>
              <a:rPr sz="1200" spc="-15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50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574026" y="4448682"/>
            <a:ext cx="347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5,</a:t>
            </a:r>
            <a:r>
              <a:rPr sz="1200" spc="-15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50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451090" y="4057650"/>
            <a:ext cx="599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BP</a:t>
            </a:r>
            <a:r>
              <a:rPr sz="1200" spc="-10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+</a:t>
            </a:r>
            <a:r>
              <a:rPr sz="1200" spc="-10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25" dirty="0">
                <a:solidFill>
                  <a:srgbClr val="FF3300"/>
                </a:solidFill>
                <a:latin typeface="Consolas"/>
                <a:cs typeface="Consolas"/>
              </a:rPr>
              <a:t>14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643114" y="3546729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3300"/>
                </a:solidFill>
                <a:latin typeface="Consolas"/>
                <a:cs typeface="Consolas"/>
              </a:rPr>
              <a:t>15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646796" y="3254502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3300"/>
                </a:solidFill>
                <a:latin typeface="Consolas"/>
                <a:cs typeface="Consolas"/>
              </a:rPr>
              <a:t>16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166872" y="3028188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800"/>
                </a:lnTo>
                <a:lnTo>
                  <a:pt x="457200" y="304800"/>
                </a:lnTo>
                <a:lnTo>
                  <a:pt x="609600" y="152400"/>
                </a:lnTo>
                <a:lnTo>
                  <a:pt x="457200" y="0"/>
                </a:lnTo>
                <a:close/>
              </a:path>
            </a:pathLst>
          </a:custGeom>
          <a:solidFill>
            <a:srgbClr val="EEB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310509" y="3016377"/>
            <a:ext cx="245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latin typeface="Calibri Light"/>
                <a:cs typeface="Calibri Light"/>
              </a:rPr>
              <a:t>SP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166872" y="386791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800"/>
                </a:lnTo>
                <a:lnTo>
                  <a:pt x="457200" y="304800"/>
                </a:lnTo>
                <a:lnTo>
                  <a:pt x="609600" y="152400"/>
                </a:lnTo>
                <a:lnTo>
                  <a:pt x="457200" y="0"/>
                </a:lnTo>
                <a:close/>
              </a:path>
            </a:pathLst>
          </a:custGeom>
          <a:solidFill>
            <a:srgbClr val="7DEA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310509" y="3856735"/>
            <a:ext cx="247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latin typeface="Calibri Light"/>
                <a:cs typeface="Calibri Light"/>
              </a:rPr>
              <a:t>FP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690357" y="3822954"/>
            <a:ext cx="96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3300"/>
                </a:solidFill>
                <a:latin typeface="Consolas"/>
                <a:cs typeface="Consolas"/>
              </a:rPr>
              <a:t>8</a:t>
            </a:r>
            <a:endParaRPr sz="120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83475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1271" y="5010911"/>
            <a:ext cx="4029710" cy="464820"/>
          </a:xfrm>
          <a:custGeom>
            <a:avLst/>
            <a:gdLst/>
            <a:ahLst/>
            <a:cxnLst/>
            <a:rect l="l" t="t" r="r" b="b"/>
            <a:pathLst>
              <a:path w="4029709" h="464820">
                <a:moveTo>
                  <a:pt x="0" y="464820"/>
                </a:moveTo>
                <a:lnTo>
                  <a:pt x="4029455" y="464820"/>
                </a:lnTo>
                <a:lnTo>
                  <a:pt x="4029455" y="0"/>
                </a:lnTo>
                <a:lnTo>
                  <a:pt x="0" y="0"/>
                </a:lnTo>
                <a:lnTo>
                  <a:pt x="0" y="464820"/>
                </a:lnTo>
                <a:close/>
              </a:path>
            </a:pathLst>
          </a:custGeom>
          <a:solidFill>
            <a:srgbClr val="DEF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81271" y="4104132"/>
            <a:ext cx="4029710" cy="180340"/>
          </a:xfrm>
          <a:custGeom>
            <a:avLst/>
            <a:gdLst/>
            <a:ahLst/>
            <a:cxnLst/>
            <a:rect l="l" t="t" r="r" b="b"/>
            <a:pathLst>
              <a:path w="4029709" h="180339">
                <a:moveTo>
                  <a:pt x="0" y="179832"/>
                </a:moveTo>
                <a:lnTo>
                  <a:pt x="4029455" y="179832"/>
                </a:lnTo>
                <a:lnTo>
                  <a:pt x="4029455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DEF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947672" y="106679"/>
            <a:ext cx="8879205" cy="3710940"/>
            <a:chOff x="1947672" y="106679"/>
            <a:chExt cx="8879205" cy="3710940"/>
          </a:xfrm>
        </p:grpSpPr>
        <p:sp>
          <p:nvSpPr>
            <p:cNvPr id="5" name="object 5"/>
            <p:cNvSpPr/>
            <p:nvPr/>
          </p:nvSpPr>
          <p:spPr>
            <a:xfrm>
              <a:off x="4081272" y="1696212"/>
              <a:ext cx="4029710" cy="2121535"/>
            </a:xfrm>
            <a:custGeom>
              <a:avLst/>
              <a:gdLst/>
              <a:ahLst/>
              <a:cxnLst/>
              <a:rect l="l" t="t" r="r" b="b"/>
              <a:pathLst>
                <a:path w="4029709" h="2121535">
                  <a:moveTo>
                    <a:pt x="0" y="2121407"/>
                  </a:moveTo>
                  <a:lnTo>
                    <a:pt x="4029455" y="2121407"/>
                  </a:lnTo>
                  <a:lnTo>
                    <a:pt x="4029455" y="0"/>
                  </a:lnTo>
                  <a:lnTo>
                    <a:pt x="0" y="0"/>
                  </a:lnTo>
                  <a:lnTo>
                    <a:pt x="0" y="2121407"/>
                  </a:lnTo>
                  <a:close/>
                </a:path>
              </a:pathLst>
            </a:custGeom>
            <a:solidFill>
              <a:srgbClr val="DEF9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7672" y="106679"/>
              <a:ext cx="8878824" cy="23820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7672" y="236219"/>
              <a:ext cx="8878824" cy="1621536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4081271" y="4724400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9FF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38826" y="4762246"/>
            <a:ext cx="15265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Lokale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Variablen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1271" y="5631179"/>
            <a:ext cx="4029710" cy="285115"/>
          </a:xfrm>
          <a:prstGeom prst="rect">
            <a:avLst/>
          </a:prstGeom>
          <a:solidFill>
            <a:srgbClr val="79EE8F"/>
          </a:solidFill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500" spc="-10" dirty="0">
                <a:latin typeface="Consolas"/>
                <a:cs typeface="Consolas"/>
              </a:rPr>
              <a:t>*envp</a:t>
            </a:r>
            <a:endParaRPr sz="500">
              <a:latin typeface="Consolas"/>
              <a:cs typeface="Consolas"/>
            </a:endParaRPr>
          </a:p>
          <a:p>
            <a:pPr marL="1926589" marR="1915795" indent="-3810" algn="ctr">
              <a:lnSpc>
                <a:spcPct val="100000"/>
              </a:lnSpc>
            </a:pPr>
            <a:r>
              <a:rPr sz="500" spc="-10" dirty="0">
                <a:latin typeface="Consolas"/>
                <a:cs typeface="Consolas"/>
              </a:rPr>
              <a:t>*argv arg</a:t>
            </a:r>
            <a:r>
              <a:rPr sz="500" spc="-204" dirty="0">
                <a:latin typeface="Consolas"/>
                <a:cs typeface="Consolas"/>
              </a:rPr>
              <a:t> </a:t>
            </a:r>
            <a:r>
              <a:rPr sz="500" spc="-50" dirty="0">
                <a:latin typeface="Consolas"/>
                <a:cs typeface="Consolas"/>
              </a:rPr>
              <a:t>c</a:t>
            </a:r>
            <a:endParaRPr sz="50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81271" y="5475732"/>
            <a:ext cx="4029710" cy="155575"/>
          </a:xfrm>
          <a:prstGeom prst="rect">
            <a:avLst/>
          </a:prstGeom>
          <a:solidFill>
            <a:srgbClr val="9FF3AE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080"/>
              </a:lnSpc>
            </a:pPr>
            <a:r>
              <a:rPr sz="1000" b="0" spc="-10" dirty="0">
                <a:latin typeface="Calibri Light"/>
                <a:cs typeface="Calibri Light"/>
              </a:rPr>
              <a:t>Return-</a:t>
            </a:r>
            <a:r>
              <a:rPr sz="1000" b="0" dirty="0">
                <a:latin typeface="Calibri Light"/>
                <a:cs typeface="Calibri Light"/>
              </a:rPr>
              <a:t>Adresse</a:t>
            </a:r>
            <a:r>
              <a:rPr sz="1000" b="0" spc="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178545" y="3826002"/>
            <a:ext cx="76200" cy="2092325"/>
            <a:chOff x="8178545" y="3826002"/>
            <a:chExt cx="76200" cy="2092325"/>
          </a:xfrm>
        </p:grpSpPr>
        <p:sp>
          <p:nvSpPr>
            <p:cNvPr id="13" name="object 13"/>
            <p:cNvSpPr/>
            <p:nvPr/>
          </p:nvSpPr>
          <p:spPr>
            <a:xfrm>
              <a:off x="8178545" y="5631942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70"/>
                  </a:moveTo>
                  <a:lnTo>
                    <a:pt x="0" y="210070"/>
                  </a:lnTo>
                  <a:lnTo>
                    <a:pt x="38100" y="286270"/>
                  </a:lnTo>
                  <a:lnTo>
                    <a:pt x="69850" y="222770"/>
                  </a:lnTo>
                  <a:lnTo>
                    <a:pt x="28194" y="222770"/>
                  </a:lnTo>
                  <a:lnTo>
                    <a:pt x="28194" y="210070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70"/>
                  </a:lnTo>
                  <a:lnTo>
                    <a:pt x="48005" y="222770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70"/>
                  </a:moveTo>
                  <a:lnTo>
                    <a:pt x="48005" y="210070"/>
                  </a:lnTo>
                  <a:lnTo>
                    <a:pt x="48005" y="222770"/>
                  </a:lnTo>
                  <a:lnTo>
                    <a:pt x="69850" y="222770"/>
                  </a:lnTo>
                  <a:lnTo>
                    <a:pt x="76200" y="210070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9EE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8545" y="5481066"/>
              <a:ext cx="76200" cy="16200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8545" y="5292090"/>
              <a:ext cx="76200" cy="16205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178545" y="5014722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7"/>
                  </a:moveTo>
                  <a:lnTo>
                    <a:pt x="0" y="210057"/>
                  </a:lnTo>
                  <a:lnTo>
                    <a:pt x="38100" y="286257"/>
                  </a:lnTo>
                  <a:lnTo>
                    <a:pt x="69850" y="222757"/>
                  </a:lnTo>
                  <a:lnTo>
                    <a:pt x="28194" y="222757"/>
                  </a:lnTo>
                  <a:lnTo>
                    <a:pt x="28194" y="210057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7"/>
                  </a:lnTo>
                  <a:lnTo>
                    <a:pt x="48005" y="222757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7"/>
                  </a:moveTo>
                  <a:lnTo>
                    <a:pt x="48005" y="210057"/>
                  </a:lnTo>
                  <a:lnTo>
                    <a:pt x="48005" y="222757"/>
                  </a:lnTo>
                  <a:lnTo>
                    <a:pt x="69850" y="222757"/>
                  </a:lnTo>
                  <a:lnTo>
                    <a:pt x="76200" y="210057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9E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178545" y="4729734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8"/>
                  </a:moveTo>
                  <a:lnTo>
                    <a:pt x="0" y="210058"/>
                  </a:lnTo>
                  <a:lnTo>
                    <a:pt x="38100" y="286258"/>
                  </a:lnTo>
                  <a:lnTo>
                    <a:pt x="69850" y="222758"/>
                  </a:lnTo>
                  <a:lnTo>
                    <a:pt x="28194" y="222758"/>
                  </a:lnTo>
                  <a:lnTo>
                    <a:pt x="28194" y="210058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8"/>
                  </a:lnTo>
                  <a:lnTo>
                    <a:pt x="48005" y="222758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8"/>
                  </a:moveTo>
                  <a:lnTo>
                    <a:pt x="48005" y="210058"/>
                  </a:lnTo>
                  <a:lnTo>
                    <a:pt x="48005" y="222758"/>
                  </a:lnTo>
                  <a:lnTo>
                    <a:pt x="69850" y="222758"/>
                  </a:lnTo>
                  <a:lnTo>
                    <a:pt x="76200" y="210058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9FF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78545" y="4447794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7"/>
                  </a:moveTo>
                  <a:lnTo>
                    <a:pt x="0" y="210057"/>
                  </a:lnTo>
                  <a:lnTo>
                    <a:pt x="38100" y="286257"/>
                  </a:lnTo>
                  <a:lnTo>
                    <a:pt x="69850" y="222757"/>
                  </a:lnTo>
                  <a:lnTo>
                    <a:pt x="28194" y="222757"/>
                  </a:lnTo>
                  <a:lnTo>
                    <a:pt x="28194" y="210057"/>
                  </a:lnTo>
                  <a:close/>
                </a:path>
                <a:path w="76200" h="286385">
                  <a:moveTo>
                    <a:pt x="48005" y="63499"/>
                  </a:moveTo>
                  <a:lnTo>
                    <a:pt x="28194" y="63499"/>
                  </a:lnTo>
                  <a:lnTo>
                    <a:pt x="28194" y="222757"/>
                  </a:lnTo>
                  <a:lnTo>
                    <a:pt x="48005" y="222757"/>
                  </a:lnTo>
                  <a:lnTo>
                    <a:pt x="48005" y="63499"/>
                  </a:lnTo>
                  <a:close/>
                </a:path>
                <a:path w="76200" h="286385">
                  <a:moveTo>
                    <a:pt x="76200" y="210057"/>
                  </a:moveTo>
                  <a:lnTo>
                    <a:pt x="48005" y="210057"/>
                  </a:lnTo>
                  <a:lnTo>
                    <a:pt x="48005" y="222757"/>
                  </a:lnTo>
                  <a:lnTo>
                    <a:pt x="69850" y="222757"/>
                  </a:lnTo>
                  <a:lnTo>
                    <a:pt x="76200" y="210057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199"/>
                  </a:lnTo>
                  <a:lnTo>
                    <a:pt x="28194" y="76199"/>
                  </a:lnTo>
                  <a:lnTo>
                    <a:pt x="28194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499"/>
                  </a:moveTo>
                  <a:lnTo>
                    <a:pt x="48005" y="63499"/>
                  </a:lnTo>
                  <a:lnTo>
                    <a:pt x="48005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79E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78545" y="4103370"/>
              <a:ext cx="76200" cy="1620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8545" y="4292346"/>
              <a:ext cx="76200" cy="16205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178545" y="3826002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8"/>
                  </a:moveTo>
                  <a:lnTo>
                    <a:pt x="0" y="210058"/>
                  </a:lnTo>
                  <a:lnTo>
                    <a:pt x="38100" y="286258"/>
                  </a:lnTo>
                  <a:lnTo>
                    <a:pt x="69850" y="222758"/>
                  </a:lnTo>
                  <a:lnTo>
                    <a:pt x="28194" y="222758"/>
                  </a:lnTo>
                  <a:lnTo>
                    <a:pt x="28194" y="210058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8"/>
                  </a:lnTo>
                  <a:lnTo>
                    <a:pt x="48005" y="222758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8"/>
                  </a:moveTo>
                  <a:lnTo>
                    <a:pt x="48005" y="210058"/>
                  </a:lnTo>
                  <a:lnTo>
                    <a:pt x="48005" y="222758"/>
                  </a:lnTo>
                  <a:lnTo>
                    <a:pt x="69850" y="222758"/>
                  </a:lnTo>
                  <a:lnTo>
                    <a:pt x="76200" y="210058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AE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3166872" y="5739384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799"/>
                </a:lnTo>
                <a:lnTo>
                  <a:pt x="457200" y="304799"/>
                </a:lnTo>
                <a:lnTo>
                  <a:pt x="609600" y="152399"/>
                </a:lnTo>
                <a:lnTo>
                  <a:pt x="4572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307460" y="5727293"/>
            <a:ext cx="2514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SB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Stapel-</a:t>
            </a:r>
            <a:r>
              <a:rPr spc="-100" dirty="0"/>
              <a:t> </a:t>
            </a:r>
            <a:r>
              <a:rPr dirty="0"/>
              <a:t>und</a:t>
            </a:r>
            <a:r>
              <a:rPr spc="-95" dirty="0"/>
              <a:t> </a:t>
            </a:r>
            <a:r>
              <a:rPr dirty="0"/>
              <a:t>Rahmenzeiger</a:t>
            </a:r>
            <a:r>
              <a:rPr spc="-95" dirty="0"/>
              <a:t> </a:t>
            </a:r>
            <a:r>
              <a:rPr spc="-10" dirty="0"/>
              <a:t>wiederherstellen</a:t>
            </a:r>
          </a:p>
        </p:txBody>
      </p:sp>
      <p:sp>
        <p:nvSpPr>
          <p:cNvPr id="25" name="object 25"/>
          <p:cNvSpPr/>
          <p:nvPr/>
        </p:nvSpPr>
        <p:spPr>
          <a:xfrm>
            <a:off x="4081271" y="5010911"/>
            <a:ext cx="4029710" cy="439420"/>
          </a:xfrm>
          <a:custGeom>
            <a:avLst/>
            <a:gdLst/>
            <a:ahLst/>
            <a:cxnLst/>
            <a:rect l="l" t="t" r="r" b="b"/>
            <a:pathLst>
              <a:path w="4029709" h="439420">
                <a:moveTo>
                  <a:pt x="4029455" y="0"/>
                </a:moveTo>
                <a:lnTo>
                  <a:pt x="0" y="0"/>
                </a:lnTo>
                <a:lnTo>
                  <a:pt x="0" y="438912"/>
                </a:lnTo>
                <a:lnTo>
                  <a:pt x="4029455" y="438912"/>
                </a:lnTo>
                <a:lnTo>
                  <a:pt x="4029455" y="0"/>
                </a:lnTo>
                <a:close/>
              </a:path>
            </a:pathLst>
          </a:custGeom>
          <a:solidFill>
            <a:srgbClr val="9FF1CD">
              <a:alpha val="5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956046" y="5126863"/>
            <a:ext cx="2933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Consolas"/>
                <a:cs typeface="Consolas"/>
              </a:rPr>
              <a:t>NULL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081271" y="4437888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79EE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596382" y="4475734"/>
            <a:ext cx="1012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Parameter</a:t>
            </a:r>
            <a:r>
              <a:rPr sz="1000" b="0" spc="-1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spc="-25" dirty="0">
                <a:latin typeface="Consolas"/>
                <a:cs typeface="Consolas"/>
              </a:rPr>
              <a:t>f()</a:t>
            </a:r>
            <a:endParaRPr sz="1000">
              <a:latin typeface="Consolas"/>
              <a:cs typeface="Consola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081271" y="4283964"/>
            <a:ext cx="4029710" cy="154305"/>
            <a:chOff x="4081271" y="4283964"/>
            <a:chExt cx="4029710" cy="154305"/>
          </a:xfrm>
        </p:grpSpPr>
        <p:sp>
          <p:nvSpPr>
            <p:cNvPr id="30" name="object 30"/>
            <p:cNvSpPr/>
            <p:nvPr/>
          </p:nvSpPr>
          <p:spPr>
            <a:xfrm>
              <a:off x="4081271" y="4283964"/>
              <a:ext cx="4029710" cy="154305"/>
            </a:xfrm>
            <a:custGeom>
              <a:avLst/>
              <a:gdLst/>
              <a:ahLst/>
              <a:cxnLst/>
              <a:rect l="l" t="t" r="r" b="b"/>
              <a:pathLst>
                <a:path w="4029709" h="154304">
                  <a:moveTo>
                    <a:pt x="4029455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4029455" y="153924"/>
                  </a:lnTo>
                  <a:lnTo>
                    <a:pt x="4029455" y="0"/>
                  </a:lnTo>
                  <a:close/>
                </a:path>
              </a:pathLst>
            </a:custGeom>
            <a:solidFill>
              <a:srgbClr val="9FF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03237" y="4317873"/>
              <a:ext cx="76200" cy="79375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4081271" y="4283964"/>
            <a:ext cx="402971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3940">
              <a:lnSpc>
                <a:spcPts val="1070"/>
              </a:lnSpc>
              <a:tabLst>
                <a:tab pos="2636520" algn="l"/>
              </a:tabLst>
            </a:pPr>
            <a:r>
              <a:rPr sz="1000" b="0" spc="-10" dirty="0">
                <a:latin typeface="Calibri Light"/>
                <a:cs typeface="Calibri Light"/>
              </a:rPr>
              <a:t>Rücksprungs-</a:t>
            </a:r>
            <a:r>
              <a:rPr sz="1000" b="0" dirty="0">
                <a:latin typeface="Calibri Light"/>
                <a:cs typeface="Calibri Light"/>
              </a:rPr>
              <a:t>Adresse</a:t>
            </a:r>
            <a:r>
              <a:rPr sz="1000" b="0" spc="1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(</a:t>
            </a:r>
            <a:r>
              <a:rPr sz="1000" spc="-10" dirty="0">
                <a:latin typeface="Consolas"/>
                <a:cs typeface="Consolas"/>
              </a:rPr>
              <a:t>main</a:t>
            </a:r>
            <a:r>
              <a:rPr sz="1000" dirty="0">
                <a:latin typeface="Consolas"/>
                <a:cs typeface="Consolas"/>
              </a:rPr>
              <a:t>	</a:t>
            </a:r>
            <a:r>
              <a:rPr sz="1000" b="0" spc="-10" dirty="0">
                <a:latin typeface="Calibri Light"/>
                <a:cs typeface="Calibri Light"/>
              </a:rPr>
              <a:t>Offset)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081271" y="3817620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1"/>
                </a:lnTo>
                <a:lnTo>
                  <a:pt x="4029455" y="286511"/>
                </a:lnTo>
                <a:lnTo>
                  <a:pt x="4029455" y="0"/>
                </a:lnTo>
                <a:close/>
              </a:path>
            </a:pathLst>
          </a:custGeom>
          <a:solidFill>
            <a:srgbClr val="7A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494273" y="3854958"/>
            <a:ext cx="12172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spc="-20" dirty="0">
                <a:latin typeface="Calibri Light"/>
                <a:cs typeface="Calibri Light"/>
              </a:rPr>
              <a:t>Rückgabewert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20" dirty="0">
                <a:latin typeface="Calibri Light"/>
                <a:cs typeface="Calibri Light"/>
              </a:rPr>
              <a:t> </a:t>
            </a:r>
            <a:r>
              <a:rPr sz="1000" spc="-20" dirty="0">
                <a:latin typeface="Consolas"/>
                <a:cs typeface="Consolas"/>
              </a:rPr>
              <a:t>f()</a:t>
            </a:r>
            <a:r>
              <a:rPr sz="1000" b="0" spc="-20" dirty="0">
                <a:latin typeface="Calibri Light"/>
                <a:cs typeface="Calibri Light"/>
              </a:rPr>
              <a:t>: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294878" y="3815308"/>
            <a:ext cx="223520" cy="204978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  <a:spcBef>
                <a:spcPts val="110"/>
              </a:spcBef>
            </a:pPr>
            <a:r>
              <a:rPr sz="1400" spc="-50" dirty="0">
                <a:solidFill>
                  <a:srgbClr val="9FF1EA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-50" dirty="0">
                <a:solidFill>
                  <a:srgbClr val="79EEC2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  <a:spcBef>
                <a:spcPts val="145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495"/>
              </a:lnSpc>
            </a:pPr>
            <a:r>
              <a:rPr sz="1400" spc="-50" dirty="0">
                <a:solidFill>
                  <a:srgbClr val="9FF3AE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90"/>
              </a:lnSpc>
            </a:pPr>
            <a:r>
              <a:rPr sz="1400" spc="-25" dirty="0">
                <a:solidFill>
                  <a:srgbClr val="79EE8F"/>
                </a:solidFill>
                <a:latin typeface="Cambria Math"/>
                <a:cs typeface="Cambria Math"/>
              </a:rPr>
              <a:t>10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4026" y="4753736"/>
            <a:ext cx="347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5,</a:t>
            </a:r>
            <a:r>
              <a:rPr sz="1200" spc="-15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50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74026" y="4448682"/>
            <a:ext cx="347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5,</a:t>
            </a:r>
            <a:r>
              <a:rPr sz="1200" spc="-15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50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690357" y="3822954"/>
            <a:ext cx="96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3300"/>
                </a:solidFill>
                <a:latin typeface="Consolas"/>
                <a:cs typeface="Consolas"/>
              </a:rPr>
              <a:t>8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166872" y="4509515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799"/>
                </a:lnTo>
                <a:lnTo>
                  <a:pt x="457200" y="304799"/>
                </a:lnTo>
                <a:lnTo>
                  <a:pt x="609600" y="152399"/>
                </a:lnTo>
                <a:lnTo>
                  <a:pt x="457200" y="0"/>
                </a:lnTo>
                <a:close/>
              </a:path>
            </a:pathLst>
          </a:custGeom>
          <a:solidFill>
            <a:srgbClr val="EEB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310509" y="4496765"/>
            <a:ext cx="2457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latin typeface="Calibri Light"/>
                <a:cs typeface="Calibri Light"/>
              </a:rPr>
              <a:t>SP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166872" y="5070347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799"/>
                </a:lnTo>
                <a:lnTo>
                  <a:pt x="457200" y="304799"/>
                </a:lnTo>
                <a:lnTo>
                  <a:pt x="609600" y="152400"/>
                </a:lnTo>
                <a:lnTo>
                  <a:pt x="457200" y="0"/>
                </a:lnTo>
                <a:close/>
              </a:path>
            </a:pathLst>
          </a:custGeom>
          <a:solidFill>
            <a:srgbClr val="7DEA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310509" y="5058917"/>
            <a:ext cx="247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latin typeface="Calibri Light"/>
                <a:cs typeface="Calibri Light"/>
              </a:rPr>
              <a:t>FP</a:t>
            </a:r>
            <a:endParaRPr sz="180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780397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1271" y="5010911"/>
            <a:ext cx="4029710" cy="464820"/>
          </a:xfrm>
          <a:custGeom>
            <a:avLst/>
            <a:gdLst/>
            <a:ahLst/>
            <a:cxnLst/>
            <a:rect l="l" t="t" r="r" b="b"/>
            <a:pathLst>
              <a:path w="4029709" h="464820">
                <a:moveTo>
                  <a:pt x="0" y="464820"/>
                </a:moveTo>
                <a:lnTo>
                  <a:pt x="4029455" y="464820"/>
                </a:lnTo>
                <a:lnTo>
                  <a:pt x="4029455" y="0"/>
                </a:lnTo>
                <a:lnTo>
                  <a:pt x="0" y="0"/>
                </a:lnTo>
                <a:lnTo>
                  <a:pt x="0" y="464820"/>
                </a:lnTo>
                <a:close/>
              </a:path>
            </a:pathLst>
          </a:custGeom>
          <a:solidFill>
            <a:srgbClr val="DEF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886711" y="106679"/>
            <a:ext cx="8940165" cy="4617720"/>
            <a:chOff x="1886711" y="106679"/>
            <a:chExt cx="8940165" cy="4617720"/>
          </a:xfrm>
        </p:grpSpPr>
        <p:sp>
          <p:nvSpPr>
            <p:cNvPr id="4" name="object 4"/>
            <p:cNvSpPr/>
            <p:nvPr/>
          </p:nvSpPr>
          <p:spPr>
            <a:xfrm>
              <a:off x="4081272" y="1696212"/>
              <a:ext cx="4029710" cy="3028315"/>
            </a:xfrm>
            <a:custGeom>
              <a:avLst/>
              <a:gdLst/>
              <a:ahLst/>
              <a:cxnLst/>
              <a:rect l="l" t="t" r="r" b="b"/>
              <a:pathLst>
                <a:path w="4029709" h="3028315">
                  <a:moveTo>
                    <a:pt x="0" y="3028187"/>
                  </a:moveTo>
                  <a:lnTo>
                    <a:pt x="4029455" y="3028187"/>
                  </a:lnTo>
                  <a:lnTo>
                    <a:pt x="4029455" y="0"/>
                  </a:lnTo>
                  <a:lnTo>
                    <a:pt x="0" y="0"/>
                  </a:lnTo>
                  <a:lnTo>
                    <a:pt x="0" y="3028187"/>
                  </a:lnTo>
                  <a:close/>
                </a:path>
              </a:pathLst>
            </a:custGeom>
            <a:solidFill>
              <a:srgbClr val="DEF9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7671" y="106679"/>
              <a:ext cx="8878824" cy="23820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6711" y="236219"/>
              <a:ext cx="8878824" cy="162153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081271" y="4724400"/>
            <a:ext cx="4029710" cy="287020"/>
          </a:xfrm>
          <a:prstGeom prst="rect">
            <a:avLst/>
          </a:prstGeom>
          <a:solidFill>
            <a:srgbClr val="9FF1CD"/>
          </a:solidFill>
        </p:spPr>
        <p:txBody>
          <a:bodyPr vert="horz" wrap="square" lIns="0" tIns="50165" rIns="0" bIns="0" rtlCol="0">
            <a:spAutoFit/>
          </a:bodyPr>
          <a:lstStyle/>
          <a:p>
            <a:pPr marL="1257300">
              <a:lnSpc>
                <a:spcPct val="100000"/>
              </a:lnSpc>
              <a:spcBef>
                <a:spcPts val="395"/>
              </a:spcBef>
            </a:pPr>
            <a:r>
              <a:rPr sz="1000" b="0" dirty="0">
                <a:latin typeface="Calibri Light"/>
                <a:cs typeface="Calibri Light"/>
              </a:rPr>
              <a:t>Lokale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Variablen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1271" y="5631179"/>
            <a:ext cx="4029710" cy="285115"/>
          </a:xfrm>
          <a:prstGeom prst="rect">
            <a:avLst/>
          </a:prstGeom>
          <a:solidFill>
            <a:srgbClr val="79EE8F"/>
          </a:solidFill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500" spc="-10" dirty="0">
                <a:latin typeface="Consolas"/>
                <a:cs typeface="Consolas"/>
              </a:rPr>
              <a:t>*envp</a:t>
            </a:r>
            <a:endParaRPr sz="500">
              <a:latin typeface="Consolas"/>
              <a:cs typeface="Consolas"/>
            </a:endParaRPr>
          </a:p>
          <a:p>
            <a:pPr marL="1926589" marR="1915795" indent="-3810" algn="ctr">
              <a:lnSpc>
                <a:spcPct val="100000"/>
              </a:lnSpc>
            </a:pPr>
            <a:r>
              <a:rPr sz="500" spc="-10" dirty="0">
                <a:latin typeface="Consolas"/>
                <a:cs typeface="Consolas"/>
              </a:rPr>
              <a:t>*argv arg</a:t>
            </a:r>
            <a:r>
              <a:rPr sz="500" spc="-204" dirty="0">
                <a:latin typeface="Consolas"/>
                <a:cs typeface="Consolas"/>
              </a:rPr>
              <a:t> </a:t>
            </a:r>
            <a:r>
              <a:rPr sz="500" spc="-50" dirty="0">
                <a:latin typeface="Consolas"/>
                <a:cs typeface="Consolas"/>
              </a:rPr>
              <a:t>c</a:t>
            </a:r>
            <a:endParaRPr sz="5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81271" y="5475732"/>
            <a:ext cx="4029710" cy="155575"/>
          </a:xfrm>
          <a:prstGeom prst="rect">
            <a:avLst/>
          </a:prstGeom>
          <a:solidFill>
            <a:srgbClr val="9FF3AE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080"/>
              </a:lnSpc>
            </a:pPr>
            <a:r>
              <a:rPr sz="1000" b="0" spc="-10" dirty="0">
                <a:latin typeface="Calibri Light"/>
                <a:cs typeface="Calibri Light"/>
              </a:rPr>
              <a:t>Return-</a:t>
            </a:r>
            <a:r>
              <a:rPr sz="1000" b="0" dirty="0">
                <a:latin typeface="Calibri Light"/>
                <a:cs typeface="Calibri Light"/>
              </a:rPr>
              <a:t>Adresse</a:t>
            </a:r>
            <a:r>
              <a:rPr sz="1000" b="0" spc="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66872" y="4509515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799"/>
                </a:lnTo>
                <a:lnTo>
                  <a:pt x="457200" y="304799"/>
                </a:lnTo>
                <a:lnTo>
                  <a:pt x="609600" y="152399"/>
                </a:lnTo>
                <a:lnTo>
                  <a:pt x="457200" y="0"/>
                </a:lnTo>
                <a:close/>
              </a:path>
            </a:pathLst>
          </a:custGeom>
          <a:solidFill>
            <a:srgbClr val="EEB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310509" y="4496765"/>
            <a:ext cx="2457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latin typeface="Calibri Light"/>
                <a:cs typeface="Calibri Light"/>
              </a:rPr>
              <a:t>SP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66872" y="5070347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799"/>
                </a:lnTo>
                <a:lnTo>
                  <a:pt x="457200" y="304799"/>
                </a:lnTo>
                <a:lnTo>
                  <a:pt x="609600" y="152400"/>
                </a:lnTo>
                <a:lnTo>
                  <a:pt x="457200" y="0"/>
                </a:lnTo>
                <a:close/>
              </a:path>
            </a:pathLst>
          </a:custGeom>
          <a:solidFill>
            <a:srgbClr val="7DEA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310509" y="5058917"/>
            <a:ext cx="247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latin typeface="Calibri Light"/>
                <a:cs typeface="Calibri Light"/>
              </a:rPr>
              <a:t>FP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166872" y="4729734"/>
            <a:ext cx="5088255" cy="1314450"/>
            <a:chOff x="3166872" y="4729734"/>
            <a:chExt cx="5088255" cy="1314450"/>
          </a:xfrm>
        </p:grpSpPr>
        <p:sp>
          <p:nvSpPr>
            <p:cNvPr id="15" name="object 15"/>
            <p:cNvSpPr/>
            <p:nvPr/>
          </p:nvSpPr>
          <p:spPr>
            <a:xfrm>
              <a:off x="8178545" y="5631942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70"/>
                  </a:moveTo>
                  <a:lnTo>
                    <a:pt x="0" y="210070"/>
                  </a:lnTo>
                  <a:lnTo>
                    <a:pt x="38100" y="286270"/>
                  </a:lnTo>
                  <a:lnTo>
                    <a:pt x="69850" y="222770"/>
                  </a:lnTo>
                  <a:lnTo>
                    <a:pt x="28194" y="222770"/>
                  </a:lnTo>
                  <a:lnTo>
                    <a:pt x="28194" y="210070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70"/>
                  </a:lnTo>
                  <a:lnTo>
                    <a:pt x="48005" y="222770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70"/>
                  </a:moveTo>
                  <a:lnTo>
                    <a:pt x="48005" y="210070"/>
                  </a:lnTo>
                  <a:lnTo>
                    <a:pt x="48005" y="222770"/>
                  </a:lnTo>
                  <a:lnTo>
                    <a:pt x="69850" y="222770"/>
                  </a:lnTo>
                  <a:lnTo>
                    <a:pt x="76200" y="210070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9EE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8545" y="5481066"/>
              <a:ext cx="76200" cy="16200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8545" y="5292090"/>
              <a:ext cx="76200" cy="16205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178545" y="5014722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7"/>
                  </a:moveTo>
                  <a:lnTo>
                    <a:pt x="0" y="210057"/>
                  </a:lnTo>
                  <a:lnTo>
                    <a:pt x="38100" y="286257"/>
                  </a:lnTo>
                  <a:lnTo>
                    <a:pt x="69850" y="222757"/>
                  </a:lnTo>
                  <a:lnTo>
                    <a:pt x="28194" y="222757"/>
                  </a:lnTo>
                  <a:lnTo>
                    <a:pt x="28194" y="210057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7"/>
                  </a:lnTo>
                  <a:lnTo>
                    <a:pt x="48005" y="222757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7"/>
                  </a:moveTo>
                  <a:lnTo>
                    <a:pt x="48005" y="210057"/>
                  </a:lnTo>
                  <a:lnTo>
                    <a:pt x="48005" y="222757"/>
                  </a:lnTo>
                  <a:lnTo>
                    <a:pt x="69850" y="222757"/>
                  </a:lnTo>
                  <a:lnTo>
                    <a:pt x="76200" y="210057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9E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78545" y="4729734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8"/>
                  </a:moveTo>
                  <a:lnTo>
                    <a:pt x="0" y="210058"/>
                  </a:lnTo>
                  <a:lnTo>
                    <a:pt x="38100" y="286258"/>
                  </a:lnTo>
                  <a:lnTo>
                    <a:pt x="69850" y="222758"/>
                  </a:lnTo>
                  <a:lnTo>
                    <a:pt x="28194" y="222758"/>
                  </a:lnTo>
                  <a:lnTo>
                    <a:pt x="28194" y="210058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8"/>
                  </a:lnTo>
                  <a:lnTo>
                    <a:pt x="48005" y="222758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8"/>
                  </a:moveTo>
                  <a:lnTo>
                    <a:pt x="48005" y="210058"/>
                  </a:lnTo>
                  <a:lnTo>
                    <a:pt x="48005" y="222758"/>
                  </a:lnTo>
                  <a:lnTo>
                    <a:pt x="69850" y="222758"/>
                  </a:lnTo>
                  <a:lnTo>
                    <a:pt x="76200" y="210058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9FF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66872" y="5739384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>
                  <a:moveTo>
                    <a:pt x="4572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457200" y="304799"/>
                  </a:lnTo>
                  <a:lnTo>
                    <a:pt x="609600" y="1523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294878" y="4689830"/>
            <a:ext cx="223520" cy="117475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  <a:spcBef>
                <a:spcPts val="150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495"/>
              </a:lnSpc>
            </a:pPr>
            <a:r>
              <a:rPr sz="1400" spc="-50" dirty="0">
                <a:solidFill>
                  <a:srgbClr val="9FF3AE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90"/>
              </a:lnSpc>
            </a:pPr>
            <a:r>
              <a:rPr sz="1400" spc="-25" dirty="0">
                <a:solidFill>
                  <a:srgbClr val="79EE8F"/>
                </a:solidFill>
                <a:latin typeface="Cambria Math"/>
                <a:cs typeface="Cambria Math"/>
              </a:rPr>
              <a:t>10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07460" y="5727293"/>
            <a:ext cx="2514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SB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Stack</a:t>
            </a:r>
            <a:r>
              <a:rPr spc="-40" dirty="0"/>
              <a:t> </a:t>
            </a:r>
            <a:r>
              <a:rPr dirty="0"/>
              <a:t>nach</a:t>
            </a:r>
            <a:r>
              <a:rPr spc="-25" dirty="0"/>
              <a:t> </a:t>
            </a:r>
            <a:r>
              <a:rPr dirty="0"/>
              <a:t>der</a:t>
            </a:r>
            <a:r>
              <a:rPr spc="-25" dirty="0"/>
              <a:t> </a:t>
            </a:r>
            <a:r>
              <a:rPr spc="-10" dirty="0"/>
              <a:t>Initialisierung</a:t>
            </a:r>
          </a:p>
        </p:txBody>
      </p:sp>
      <p:sp>
        <p:nvSpPr>
          <p:cNvPr id="24" name="object 24"/>
          <p:cNvSpPr/>
          <p:nvPr/>
        </p:nvSpPr>
        <p:spPr>
          <a:xfrm>
            <a:off x="4081271" y="5010911"/>
            <a:ext cx="4029710" cy="439420"/>
          </a:xfrm>
          <a:custGeom>
            <a:avLst/>
            <a:gdLst/>
            <a:ahLst/>
            <a:cxnLst/>
            <a:rect l="l" t="t" r="r" b="b"/>
            <a:pathLst>
              <a:path w="4029709" h="439420">
                <a:moveTo>
                  <a:pt x="4029455" y="0"/>
                </a:moveTo>
                <a:lnTo>
                  <a:pt x="0" y="0"/>
                </a:lnTo>
                <a:lnTo>
                  <a:pt x="0" y="438912"/>
                </a:lnTo>
                <a:lnTo>
                  <a:pt x="4029455" y="438912"/>
                </a:lnTo>
                <a:lnTo>
                  <a:pt x="4029455" y="0"/>
                </a:lnTo>
                <a:close/>
              </a:path>
            </a:pathLst>
          </a:custGeom>
          <a:solidFill>
            <a:srgbClr val="9FF1CD">
              <a:alpha val="5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956046" y="5126863"/>
            <a:ext cx="2933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Consolas"/>
                <a:cs typeface="Consolas"/>
              </a:rPr>
              <a:t>NULL</a:t>
            </a:r>
            <a:endParaRPr sz="100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0087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Aufruf einer</a:t>
            </a:r>
            <a:r>
              <a:rPr spc="-40" dirty="0"/>
              <a:t> </a:t>
            </a:r>
            <a:r>
              <a:rPr spc="-10" dirty="0"/>
              <a:t>Funktion</a:t>
            </a:r>
          </a:p>
        </p:txBody>
      </p:sp>
      <p:sp>
        <p:nvSpPr>
          <p:cNvPr id="3" name="object 3"/>
          <p:cNvSpPr/>
          <p:nvPr/>
        </p:nvSpPr>
        <p:spPr>
          <a:xfrm>
            <a:off x="3110483" y="1976627"/>
            <a:ext cx="5971540" cy="4267200"/>
          </a:xfrm>
          <a:custGeom>
            <a:avLst/>
            <a:gdLst/>
            <a:ahLst/>
            <a:cxnLst/>
            <a:rect l="l" t="t" r="r" b="b"/>
            <a:pathLst>
              <a:path w="5971540" h="4267200">
                <a:moveTo>
                  <a:pt x="5971032" y="0"/>
                </a:moveTo>
                <a:lnTo>
                  <a:pt x="0" y="0"/>
                </a:lnTo>
                <a:lnTo>
                  <a:pt x="0" y="4267200"/>
                </a:lnTo>
                <a:lnTo>
                  <a:pt x="5971032" y="4267200"/>
                </a:lnTo>
                <a:lnTo>
                  <a:pt x="5971032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170173" y="2069044"/>
          <a:ext cx="5734684" cy="2313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6535"/>
                <a:gridCol w="554989"/>
                <a:gridCol w="334010"/>
                <a:gridCol w="2089150"/>
              </a:tblGrid>
              <a:tr h="1035050">
                <a:tc>
                  <a:txBody>
                    <a:bodyPr/>
                    <a:lstStyle/>
                    <a:p>
                      <a:pPr marL="31750">
                        <a:lnSpc>
                          <a:spcPts val="1505"/>
                        </a:lnSpc>
                      </a:pP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unsigned</a:t>
                      </a:r>
                      <a:r>
                        <a:rPr sz="1600" b="1" spc="-40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char</a:t>
                      </a:r>
                      <a:r>
                        <a:rPr sz="1600" b="1" spc="-40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spc="-10" dirty="0">
                          <a:latin typeface="Consolas"/>
                          <a:cs typeface="Consolas"/>
                        </a:rPr>
                        <a:t>g</a:t>
                      </a:r>
                      <a:r>
                        <a:rPr sz="1600" b="1" spc="-10" dirty="0">
                          <a:latin typeface="Consolas"/>
                          <a:cs typeface="Consolas"/>
                        </a:rPr>
                        <a:t>(</a:t>
                      </a:r>
                      <a:r>
                        <a:rPr sz="1600" b="1" spc="-10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unsigned</a:t>
                      </a:r>
                      <a:endParaRPr sz="1600">
                        <a:latin typeface="Consolas"/>
                        <a:cs typeface="Consolas"/>
                      </a:endParaRPr>
                    </a:p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unsigned</a:t>
                      </a:r>
                      <a:r>
                        <a:rPr sz="1600" b="1" spc="-25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char</a:t>
                      </a:r>
                      <a:r>
                        <a:rPr sz="1600" b="1" spc="-15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dirty="0">
                          <a:latin typeface="Consolas"/>
                          <a:cs typeface="Consolas"/>
                        </a:rPr>
                        <a:t>t</a:t>
                      </a:r>
                      <a:r>
                        <a:rPr sz="1600" spc="-2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1600" spc="-2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dirty="0">
                          <a:latin typeface="Consolas"/>
                          <a:cs typeface="Consolas"/>
                        </a:rPr>
                        <a:t>z</a:t>
                      </a:r>
                      <a:r>
                        <a:rPr sz="1600" spc="-2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spc="-50" dirty="0">
                          <a:latin typeface="Consolas"/>
                          <a:cs typeface="Consolas"/>
                        </a:rPr>
                        <a:t>/</a:t>
                      </a:r>
                      <a:endParaRPr sz="1600">
                        <a:latin typeface="Consolas"/>
                        <a:cs typeface="Consolas"/>
                      </a:endParaRPr>
                    </a:p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8000"/>
                          </a:solidFill>
                          <a:latin typeface="Consolas"/>
                          <a:cs typeface="Consolas"/>
                        </a:rPr>
                        <a:t>return</a:t>
                      </a:r>
                      <a:r>
                        <a:rPr sz="1600" b="1" spc="-35" dirty="0">
                          <a:solidFill>
                            <a:srgbClr val="008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spc="-25" dirty="0">
                          <a:latin typeface="Consolas"/>
                          <a:cs typeface="Consolas"/>
                        </a:rPr>
                        <a:t>t;</a:t>
                      </a:r>
                      <a:endParaRPr sz="1600">
                        <a:latin typeface="Consolas"/>
                        <a:cs typeface="Consolas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600" spc="-50" dirty="0">
                          <a:latin typeface="Consolas"/>
                          <a:cs typeface="Consolas"/>
                        </a:rPr>
                        <a:t>}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505"/>
                        </a:lnSpc>
                      </a:pPr>
                      <a:r>
                        <a:rPr sz="1600" b="1" spc="-20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char</a:t>
                      </a:r>
                      <a:endParaRPr sz="1600">
                        <a:latin typeface="Consolas"/>
                        <a:cs typeface="Consolas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Consolas"/>
                          <a:cs typeface="Consolas"/>
                        </a:rPr>
                        <a:t>2;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5"/>
                        </a:lnSpc>
                      </a:pPr>
                      <a:r>
                        <a:rPr sz="1600" spc="-25" dirty="0">
                          <a:latin typeface="Consolas"/>
                          <a:cs typeface="Consolas"/>
                        </a:rPr>
                        <a:t>z)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505"/>
                        </a:lnSpc>
                      </a:pPr>
                      <a:r>
                        <a:rPr sz="1600" spc="-50" dirty="0">
                          <a:latin typeface="Consolas"/>
                          <a:cs typeface="Consolas"/>
                        </a:rPr>
                        <a:t>{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</a:tr>
              <a:tr h="811530">
                <a:tc>
                  <a:txBody>
                    <a:bodyPr/>
                    <a:lstStyle/>
                    <a:p>
                      <a:pPr marL="365125" marR="47625" indent="-334010" algn="just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unsigned</a:t>
                      </a:r>
                      <a:r>
                        <a:rPr sz="1600" b="1" spc="-40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char</a:t>
                      </a:r>
                      <a:r>
                        <a:rPr sz="1600" b="1" spc="-40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spc="-10" dirty="0">
                          <a:latin typeface="Consolas"/>
                          <a:cs typeface="Consolas"/>
                        </a:rPr>
                        <a:t>f</a:t>
                      </a:r>
                      <a:r>
                        <a:rPr sz="1600" b="1" spc="-10" dirty="0">
                          <a:latin typeface="Consolas"/>
                          <a:cs typeface="Consolas"/>
                        </a:rPr>
                        <a:t>(</a:t>
                      </a:r>
                      <a:r>
                        <a:rPr sz="1600" b="1" spc="-10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unsigned </a:t>
                      </a: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unsigned</a:t>
                      </a:r>
                      <a:r>
                        <a:rPr sz="1600" b="1" spc="-35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char</a:t>
                      </a:r>
                      <a:r>
                        <a:rPr sz="1600" b="1" spc="-15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dirty="0">
                          <a:latin typeface="Consolas"/>
                          <a:cs typeface="Consolas"/>
                        </a:rPr>
                        <a:t>z</a:t>
                      </a:r>
                      <a:r>
                        <a:rPr sz="1600" spc="-2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1600" spc="-2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dirty="0">
                          <a:latin typeface="Consolas"/>
                          <a:cs typeface="Consolas"/>
                        </a:rPr>
                        <a:t>x</a:t>
                      </a:r>
                      <a:r>
                        <a:rPr sz="1600" spc="-2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spc="-50" dirty="0">
                          <a:latin typeface="Consolas"/>
                          <a:cs typeface="Consolas"/>
                        </a:rPr>
                        <a:t>* </a:t>
                      </a:r>
                      <a:r>
                        <a:rPr sz="1600" dirty="0">
                          <a:latin typeface="Consolas"/>
                          <a:cs typeface="Consolas"/>
                        </a:rPr>
                        <a:t>z</a:t>
                      </a:r>
                      <a:r>
                        <a:rPr sz="1600" spc="-1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1600" spc="-1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spc="-10" dirty="0">
                          <a:latin typeface="Consolas"/>
                          <a:cs typeface="Consolas"/>
                        </a:rPr>
                        <a:t>g(z+1)</a:t>
                      </a:r>
                      <a:r>
                        <a:rPr sz="1600" spc="-10" dirty="0">
                          <a:latin typeface="Consolas"/>
                          <a:cs typeface="Consolas"/>
                        </a:rPr>
                        <a:t>;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47625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b="1" spc="-20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char</a:t>
                      </a:r>
                      <a:endParaRPr sz="1600">
                        <a:latin typeface="Consolas"/>
                        <a:cs typeface="Consolas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Consolas"/>
                          <a:cs typeface="Consolas"/>
                        </a:rPr>
                        <a:t>y;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47625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spc="-25" dirty="0">
                          <a:latin typeface="Consolas"/>
                          <a:cs typeface="Consolas"/>
                        </a:rPr>
                        <a:t>x,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47625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unsigned</a:t>
                      </a:r>
                      <a:r>
                        <a:rPr sz="1600" b="1" spc="-45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b="1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char</a:t>
                      </a:r>
                      <a:r>
                        <a:rPr sz="1600" b="1" spc="-30" dirty="0">
                          <a:solidFill>
                            <a:srgbClr val="00CC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dirty="0">
                          <a:latin typeface="Consolas"/>
                          <a:cs typeface="Consolas"/>
                        </a:rPr>
                        <a:t>y)</a:t>
                      </a:r>
                      <a:r>
                        <a:rPr sz="1600" spc="-25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spc="-50" dirty="0">
                          <a:latin typeface="Consolas"/>
                          <a:cs typeface="Consolas"/>
                        </a:rPr>
                        <a:t>{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47625" marB="0">
                    <a:solidFill>
                      <a:srgbClr val="EAEAEA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65125">
                        <a:lnSpc>
                          <a:spcPts val="1670"/>
                        </a:lnSpc>
                      </a:pPr>
                      <a:r>
                        <a:rPr sz="1600" b="1" dirty="0">
                          <a:solidFill>
                            <a:srgbClr val="008000"/>
                          </a:solidFill>
                          <a:latin typeface="Consolas"/>
                          <a:cs typeface="Consolas"/>
                        </a:rPr>
                        <a:t>return</a:t>
                      </a:r>
                      <a:r>
                        <a:rPr sz="1600" b="1" spc="-35" dirty="0">
                          <a:solidFill>
                            <a:srgbClr val="008000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sz="1600" spc="-25" dirty="0">
                          <a:latin typeface="Consolas"/>
                          <a:cs typeface="Consolas"/>
                        </a:rPr>
                        <a:t>z;</a:t>
                      </a:r>
                      <a:endParaRPr sz="1600">
                        <a:latin typeface="Consolas"/>
                        <a:cs typeface="Consolas"/>
                      </a:endParaRPr>
                    </a:p>
                    <a:p>
                      <a:pPr marL="31750">
                        <a:lnSpc>
                          <a:spcPts val="1910"/>
                        </a:lnSpc>
                      </a:pPr>
                      <a:r>
                        <a:rPr sz="1600" spc="-50" dirty="0">
                          <a:latin typeface="Consolas"/>
                          <a:cs typeface="Consolas"/>
                        </a:rPr>
                        <a:t>}</a:t>
                      </a:r>
                      <a:endParaRPr sz="16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189223" y="4527041"/>
            <a:ext cx="536194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int</a:t>
            </a:r>
            <a:r>
              <a:rPr sz="1600" b="1" spc="-45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main</a:t>
            </a:r>
            <a:r>
              <a:rPr sz="1600" b="1" dirty="0">
                <a:latin typeface="Consolas"/>
                <a:cs typeface="Consolas"/>
              </a:rPr>
              <a:t>(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int</a:t>
            </a:r>
            <a:r>
              <a:rPr sz="1600" b="1" spc="-35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argc,</a:t>
            </a:r>
            <a:r>
              <a:rPr sz="1600" spc="-35" dirty="0">
                <a:latin typeface="Consolas"/>
                <a:cs typeface="Consolas"/>
              </a:rPr>
              <a:t> 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char</a:t>
            </a:r>
            <a:r>
              <a:rPr sz="1600" dirty="0">
                <a:latin typeface="Consolas"/>
                <a:cs typeface="Consolas"/>
              </a:rPr>
              <a:t>*</a:t>
            </a:r>
            <a:r>
              <a:rPr sz="1600" spc="-25" dirty="0"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argv[],</a:t>
            </a:r>
            <a:r>
              <a:rPr sz="1600" spc="-35" dirty="0">
                <a:latin typeface="Consolas"/>
                <a:cs typeface="Consolas"/>
              </a:rPr>
              <a:t> 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char</a:t>
            </a:r>
            <a:r>
              <a:rPr sz="1600" dirty="0">
                <a:latin typeface="Consolas"/>
                <a:cs typeface="Consolas"/>
              </a:rPr>
              <a:t>*</a:t>
            </a:r>
            <a:r>
              <a:rPr sz="1600" spc="-30" dirty="0"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envp[])</a:t>
            </a:r>
            <a:r>
              <a:rPr sz="1600" spc="-25" dirty="0">
                <a:latin typeface="Consolas"/>
                <a:cs typeface="Consolas"/>
              </a:rPr>
              <a:t> </a:t>
            </a:r>
            <a:r>
              <a:rPr sz="1600" spc="-50" dirty="0">
                <a:latin typeface="Consolas"/>
                <a:cs typeface="Consolas"/>
              </a:rPr>
              <a:t>{</a:t>
            </a:r>
            <a:endParaRPr sz="1600">
              <a:latin typeface="Consolas"/>
              <a:cs typeface="Consolas"/>
            </a:endParaRPr>
          </a:p>
          <a:p>
            <a:pPr marL="346075" marR="2783840" algn="just">
              <a:lnSpc>
                <a:spcPct val="100000"/>
              </a:lnSpc>
            </a:pP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unsigned</a:t>
            </a:r>
            <a:r>
              <a:rPr sz="1600" b="1" spc="-25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char</a:t>
            </a:r>
            <a:r>
              <a:rPr sz="1600" b="1" spc="-20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x</a:t>
            </a:r>
            <a:r>
              <a:rPr sz="1600" spc="-25" dirty="0"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=</a:t>
            </a:r>
            <a:r>
              <a:rPr sz="1600" spc="-20" dirty="0">
                <a:latin typeface="Consolas"/>
                <a:cs typeface="Consolas"/>
              </a:rPr>
              <a:t> </a:t>
            </a:r>
            <a:r>
              <a:rPr sz="1600" spc="-25" dirty="0">
                <a:latin typeface="Consolas"/>
                <a:cs typeface="Consolas"/>
              </a:rPr>
              <a:t>5; 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unsigned</a:t>
            </a:r>
            <a:r>
              <a:rPr sz="1600" b="1" spc="-25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b="1" dirty="0">
                <a:solidFill>
                  <a:srgbClr val="00CC00"/>
                </a:solidFill>
                <a:latin typeface="Consolas"/>
                <a:cs typeface="Consolas"/>
              </a:rPr>
              <a:t>char</a:t>
            </a:r>
            <a:r>
              <a:rPr sz="1600" b="1" spc="-25" dirty="0">
                <a:solidFill>
                  <a:srgbClr val="00CC00"/>
                </a:solidFill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y</a:t>
            </a:r>
            <a:r>
              <a:rPr sz="1600" spc="-25" dirty="0">
                <a:latin typeface="Consolas"/>
                <a:cs typeface="Consolas"/>
              </a:rPr>
              <a:t> </a:t>
            </a:r>
            <a:r>
              <a:rPr sz="1600" dirty="0">
                <a:latin typeface="Consolas"/>
                <a:cs typeface="Consolas"/>
              </a:rPr>
              <a:t>=</a:t>
            </a:r>
            <a:r>
              <a:rPr sz="1600" spc="-20" dirty="0">
                <a:latin typeface="Consolas"/>
                <a:cs typeface="Consolas"/>
              </a:rPr>
              <a:t> </a:t>
            </a:r>
            <a:r>
              <a:rPr sz="1600" spc="-25" dirty="0">
                <a:latin typeface="Consolas"/>
                <a:cs typeface="Consolas"/>
              </a:rPr>
              <a:t>3; </a:t>
            </a:r>
            <a:r>
              <a:rPr sz="1600" b="1" dirty="0">
                <a:latin typeface="Consolas"/>
                <a:cs typeface="Consolas"/>
              </a:rPr>
              <a:t>f(x,</a:t>
            </a:r>
            <a:r>
              <a:rPr sz="1600" b="1" spc="-35" dirty="0">
                <a:latin typeface="Consolas"/>
                <a:cs typeface="Consolas"/>
              </a:rPr>
              <a:t> </a:t>
            </a:r>
            <a:r>
              <a:rPr sz="1600" b="1" spc="-25" dirty="0">
                <a:latin typeface="Consolas"/>
                <a:cs typeface="Consolas"/>
              </a:rPr>
              <a:t>y)</a:t>
            </a:r>
            <a:endParaRPr sz="1600">
              <a:latin typeface="Consolas"/>
              <a:cs typeface="Consolas"/>
            </a:endParaRPr>
          </a:p>
          <a:p>
            <a:pPr marL="346075" algn="just">
              <a:lnSpc>
                <a:spcPct val="100000"/>
              </a:lnSpc>
            </a:pPr>
            <a:r>
              <a:rPr sz="1600" b="1" dirty="0">
                <a:solidFill>
                  <a:srgbClr val="008000"/>
                </a:solidFill>
                <a:latin typeface="Consolas"/>
                <a:cs typeface="Consolas"/>
              </a:rPr>
              <a:t>return</a:t>
            </a:r>
            <a:r>
              <a:rPr sz="1600" b="1" spc="-3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600" spc="-25" dirty="0">
                <a:solidFill>
                  <a:srgbClr val="FF00FF"/>
                </a:solidFill>
                <a:latin typeface="Consolas"/>
                <a:cs typeface="Consolas"/>
              </a:rPr>
              <a:t>0</a:t>
            </a:r>
            <a:r>
              <a:rPr sz="1600" spc="-25" dirty="0">
                <a:latin typeface="Consolas"/>
                <a:cs typeface="Consolas"/>
              </a:rPr>
              <a:t>;</a:t>
            </a:r>
            <a:endParaRPr sz="16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600" spc="-50" dirty="0">
                <a:latin typeface="Consolas"/>
                <a:cs typeface="Consolas"/>
              </a:rPr>
              <a:t>}</a:t>
            </a:r>
            <a:endParaRPr sz="1600">
              <a:latin typeface="Consolas"/>
              <a:cs typeface="Consola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30776" y="3275584"/>
            <a:ext cx="5484495" cy="2197100"/>
          </a:xfrm>
          <a:custGeom>
            <a:avLst/>
            <a:gdLst/>
            <a:ahLst/>
            <a:cxnLst/>
            <a:rect l="l" t="t" r="r" b="b"/>
            <a:pathLst>
              <a:path w="5484495" h="2197100">
                <a:moveTo>
                  <a:pt x="3555873" y="2184400"/>
                </a:moveTo>
                <a:lnTo>
                  <a:pt x="60578" y="2184400"/>
                </a:lnTo>
                <a:lnTo>
                  <a:pt x="92075" y="2197100"/>
                </a:lnTo>
                <a:lnTo>
                  <a:pt x="2606421" y="2197100"/>
                </a:lnTo>
                <a:lnTo>
                  <a:pt x="3555873" y="2184400"/>
                </a:lnTo>
                <a:close/>
              </a:path>
              <a:path w="5484495" h="2197100">
                <a:moveTo>
                  <a:pt x="5079" y="2120900"/>
                </a:moveTo>
                <a:lnTo>
                  <a:pt x="0" y="2184400"/>
                </a:lnTo>
                <a:lnTo>
                  <a:pt x="3756787" y="2184400"/>
                </a:lnTo>
                <a:lnTo>
                  <a:pt x="3827653" y="2171700"/>
                </a:lnTo>
                <a:lnTo>
                  <a:pt x="4116958" y="2171700"/>
                </a:lnTo>
                <a:lnTo>
                  <a:pt x="4188587" y="2159000"/>
                </a:lnTo>
                <a:lnTo>
                  <a:pt x="4361307" y="2159000"/>
                </a:lnTo>
                <a:lnTo>
                  <a:pt x="4394200" y="2146300"/>
                </a:lnTo>
                <a:lnTo>
                  <a:pt x="181356" y="2146300"/>
                </a:lnTo>
                <a:lnTo>
                  <a:pt x="163322" y="2133600"/>
                </a:lnTo>
                <a:lnTo>
                  <a:pt x="35051" y="2133600"/>
                </a:lnTo>
                <a:lnTo>
                  <a:pt x="5079" y="2120900"/>
                </a:lnTo>
                <a:close/>
              </a:path>
              <a:path w="5484495" h="2197100">
                <a:moveTo>
                  <a:pt x="4678553" y="2120900"/>
                </a:moveTo>
                <a:lnTo>
                  <a:pt x="3554983" y="2120900"/>
                </a:lnTo>
                <a:lnTo>
                  <a:pt x="1717675" y="2146300"/>
                </a:lnTo>
                <a:lnTo>
                  <a:pt x="4547997" y="2146300"/>
                </a:lnTo>
                <a:lnTo>
                  <a:pt x="4576064" y="2133600"/>
                </a:lnTo>
                <a:lnTo>
                  <a:pt x="4629277" y="2133600"/>
                </a:lnTo>
                <a:lnTo>
                  <a:pt x="4678553" y="2120900"/>
                </a:lnTo>
                <a:close/>
              </a:path>
              <a:path w="5484495" h="2197100">
                <a:moveTo>
                  <a:pt x="4790440" y="2108200"/>
                </a:moveTo>
                <a:lnTo>
                  <a:pt x="3969893" y="2108200"/>
                </a:lnTo>
                <a:lnTo>
                  <a:pt x="3897503" y="2120900"/>
                </a:lnTo>
                <a:lnTo>
                  <a:pt x="4769358" y="2120900"/>
                </a:lnTo>
                <a:lnTo>
                  <a:pt x="4790440" y="2108200"/>
                </a:lnTo>
                <a:close/>
              </a:path>
              <a:path w="5484495" h="2197100">
                <a:moveTo>
                  <a:pt x="4887722" y="2095500"/>
                </a:moveTo>
                <a:lnTo>
                  <a:pt x="4256151" y="2095500"/>
                </a:lnTo>
                <a:lnTo>
                  <a:pt x="4185793" y="2108200"/>
                </a:lnTo>
                <a:lnTo>
                  <a:pt x="4850383" y="2108200"/>
                </a:lnTo>
                <a:lnTo>
                  <a:pt x="4887722" y="2095500"/>
                </a:lnTo>
                <a:close/>
              </a:path>
              <a:path w="5484495" h="2197100">
                <a:moveTo>
                  <a:pt x="4957191" y="2082800"/>
                </a:moveTo>
                <a:lnTo>
                  <a:pt x="4484624" y="2082800"/>
                </a:lnTo>
                <a:lnTo>
                  <a:pt x="4454017" y="2095500"/>
                </a:lnTo>
                <a:lnTo>
                  <a:pt x="4923408" y="2095500"/>
                </a:lnTo>
                <a:lnTo>
                  <a:pt x="4957191" y="2082800"/>
                </a:lnTo>
                <a:close/>
              </a:path>
              <a:path w="5484495" h="2197100">
                <a:moveTo>
                  <a:pt x="5050535" y="2057400"/>
                </a:moveTo>
                <a:lnTo>
                  <a:pt x="4740529" y="2057400"/>
                </a:lnTo>
                <a:lnTo>
                  <a:pt x="4718304" y="2070100"/>
                </a:lnTo>
                <a:lnTo>
                  <a:pt x="4623308" y="2070100"/>
                </a:lnTo>
                <a:lnTo>
                  <a:pt x="4597400" y="2082800"/>
                </a:lnTo>
                <a:lnTo>
                  <a:pt x="4989576" y="2082800"/>
                </a:lnTo>
                <a:lnTo>
                  <a:pt x="5020691" y="2070100"/>
                </a:lnTo>
                <a:lnTo>
                  <a:pt x="5050535" y="2057400"/>
                </a:lnTo>
                <a:close/>
              </a:path>
              <a:path w="5484495" h="2197100">
                <a:moveTo>
                  <a:pt x="5319014" y="1828800"/>
                </a:moveTo>
                <a:lnTo>
                  <a:pt x="5302250" y="1854200"/>
                </a:lnTo>
                <a:lnTo>
                  <a:pt x="5303139" y="1854200"/>
                </a:lnTo>
                <a:lnTo>
                  <a:pt x="5285358" y="1866900"/>
                </a:lnTo>
                <a:lnTo>
                  <a:pt x="5286375" y="1866900"/>
                </a:lnTo>
                <a:lnTo>
                  <a:pt x="5267452" y="1879600"/>
                </a:lnTo>
                <a:lnTo>
                  <a:pt x="5268468" y="1879600"/>
                </a:lnTo>
                <a:lnTo>
                  <a:pt x="5248402" y="1905000"/>
                </a:lnTo>
                <a:lnTo>
                  <a:pt x="5249418" y="1905000"/>
                </a:lnTo>
                <a:lnTo>
                  <a:pt x="5228208" y="1917700"/>
                </a:lnTo>
                <a:lnTo>
                  <a:pt x="5229352" y="1917700"/>
                </a:lnTo>
                <a:lnTo>
                  <a:pt x="5207000" y="1930400"/>
                </a:lnTo>
                <a:lnTo>
                  <a:pt x="5208397" y="1930400"/>
                </a:lnTo>
                <a:lnTo>
                  <a:pt x="5184775" y="1943100"/>
                </a:lnTo>
                <a:lnTo>
                  <a:pt x="5186045" y="1943100"/>
                </a:lnTo>
                <a:lnTo>
                  <a:pt x="5161407" y="1955800"/>
                </a:lnTo>
                <a:lnTo>
                  <a:pt x="5162423" y="1955800"/>
                </a:lnTo>
                <a:lnTo>
                  <a:pt x="5137023" y="1968500"/>
                </a:lnTo>
                <a:lnTo>
                  <a:pt x="5138039" y="1968500"/>
                </a:lnTo>
                <a:lnTo>
                  <a:pt x="5112131" y="1981200"/>
                </a:lnTo>
                <a:lnTo>
                  <a:pt x="5113147" y="1981200"/>
                </a:lnTo>
                <a:lnTo>
                  <a:pt x="5086731" y="1993900"/>
                </a:lnTo>
                <a:lnTo>
                  <a:pt x="5061458" y="1993900"/>
                </a:lnTo>
                <a:lnTo>
                  <a:pt x="5033518" y="2006600"/>
                </a:lnTo>
                <a:lnTo>
                  <a:pt x="5034280" y="2006600"/>
                </a:lnTo>
                <a:lnTo>
                  <a:pt x="5005197" y="2019300"/>
                </a:lnTo>
                <a:lnTo>
                  <a:pt x="4976495" y="2019300"/>
                </a:lnTo>
                <a:lnTo>
                  <a:pt x="4944745" y="2032000"/>
                </a:lnTo>
                <a:lnTo>
                  <a:pt x="4912741" y="2032000"/>
                </a:lnTo>
                <a:lnTo>
                  <a:pt x="4877689" y="2044700"/>
                </a:lnTo>
                <a:lnTo>
                  <a:pt x="4841621" y="2044700"/>
                </a:lnTo>
                <a:lnTo>
                  <a:pt x="4802632" y="2057400"/>
                </a:lnTo>
                <a:lnTo>
                  <a:pt x="5079492" y="2057400"/>
                </a:lnTo>
                <a:lnTo>
                  <a:pt x="5107432" y="2044700"/>
                </a:lnTo>
                <a:lnTo>
                  <a:pt x="5187950" y="2006600"/>
                </a:lnTo>
                <a:lnTo>
                  <a:pt x="5238623" y="1981200"/>
                </a:lnTo>
                <a:lnTo>
                  <a:pt x="5284597" y="1943100"/>
                </a:lnTo>
                <a:lnTo>
                  <a:pt x="5305679" y="1930400"/>
                </a:lnTo>
                <a:lnTo>
                  <a:pt x="5325745" y="1905000"/>
                </a:lnTo>
                <a:lnTo>
                  <a:pt x="5344414" y="1892300"/>
                </a:lnTo>
                <a:lnTo>
                  <a:pt x="5362067" y="1879600"/>
                </a:lnTo>
                <a:lnTo>
                  <a:pt x="5378450" y="1854200"/>
                </a:lnTo>
                <a:lnTo>
                  <a:pt x="5386133" y="1841500"/>
                </a:lnTo>
                <a:lnTo>
                  <a:pt x="5318252" y="1841500"/>
                </a:lnTo>
                <a:lnTo>
                  <a:pt x="5319014" y="1828800"/>
                </a:lnTo>
                <a:close/>
              </a:path>
              <a:path w="5484495" h="2197100">
                <a:moveTo>
                  <a:pt x="5423408" y="1193800"/>
                </a:moveTo>
                <a:lnTo>
                  <a:pt x="5364607" y="1193800"/>
                </a:lnTo>
                <a:lnTo>
                  <a:pt x="5373624" y="1244600"/>
                </a:lnTo>
                <a:lnTo>
                  <a:pt x="5381244" y="1282700"/>
                </a:lnTo>
                <a:lnTo>
                  <a:pt x="5387848" y="1320800"/>
                </a:lnTo>
                <a:lnTo>
                  <a:pt x="5393563" y="1358900"/>
                </a:lnTo>
                <a:lnTo>
                  <a:pt x="5393435" y="1358900"/>
                </a:lnTo>
                <a:lnTo>
                  <a:pt x="5398643" y="1397000"/>
                </a:lnTo>
                <a:lnTo>
                  <a:pt x="5401437" y="1409700"/>
                </a:lnTo>
                <a:lnTo>
                  <a:pt x="5404612" y="1435100"/>
                </a:lnTo>
                <a:lnTo>
                  <a:pt x="5411597" y="1473200"/>
                </a:lnTo>
                <a:lnTo>
                  <a:pt x="5418455" y="1511300"/>
                </a:lnTo>
                <a:lnTo>
                  <a:pt x="5421376" y="1536700"/>
                </a:lnTo>
                <a:lnTo>
                  <a:pt x="5423789" y="1549400"/>
                </a:lnTo>
                <a:lnTo>
                  <a:pt x="5425440" y="1574800"/>
                </a:lnTo>
                <a:lnTo>
                  <a:pt x="5426456" y="1587500"/>
                </a:lnTo>
                <a:lnTo>
                  <a:pt x="5426329" y="1612900"/>
                </a:lnTo>
                <a:lnTo>
                  <a:pt x="5425440" y="1625600"/>
                </a:lnTo>
                <a:lnTo>
                  <a:pt x="5423281" y="1638300"/>
                </a:lnTo>
                <a:lnTo>
                  <a:pt x="5423534" y="1638300"/>
                </a:lnTo>
                <a:lnTo>
                  <a:pt x="5419979" y="1663700"/>
                </a:lnTo>
                <a:lnTo>
                  <a:pt x="5420487" y="1663700"/>
                </a:lnTo>
                <a:lnTo>
                  <a:pt x="5415153" y="1676400"/>
                </a:lnTo>
                <a:lnTo>
                  <a:pt x="5415915" y="1676400"/>
                </a:lnTo>
                <a:lnTo>
                  <a:pt x="5408930" y="1689100"/>
                </a:lnTo>
                <a:lnTo>
                  <a:pt x="5409692" y="1689100"/>
                </a:lnTo>
                <a:lnTo>
                  <a:pt x="5401309" y="1714500"/>
                </a:lnTo>
                <a:lnTo>
                  <a:pt x="5401818" y="1714500"/>
                </a:lnTo>
                <a:lnTo>
                  <a:pt x="5392420" y="1727200"/>
                </a:lnTo>
                <a:lnTo>
                  <a:pt x="5392801" y="1727200"/>
                </a:lnTo>
                <a:lnTo>
                  <a:pt x="5382387" y="1739900"/>
                </a:lnTo>
                <a:lnTo>
                  <a:pt x="5383022" y="1739900"/>
                </a:lnTo>
                <a:lnTo>
                  <a:pt x="5371592" y="1765300"/>
                </a:lnTo>
                <a:lnTo>
                  <a:pt x="5372227" y="1765300"/>
                </a:lnTo>
                <a:lnTo>
                  <a:pt x="5359781" y="1778000"/>
                </a:lnTo>
                <a:lnTo>
                  <a:pt x="5360416" y="1778000"/>
                </a:lnTo>
                <a:lnTo>
                  <a:pt x="5346954" y="1803400"/>
                </a:lnTo>
                <a:lnTo>
                  <a:pt x="5347589" y="1803400"/>
                </a:lnTo>
                <a:lnTo>
                  <a:pt x="5333110" y="1816100"/>
                </a:lnTo>
                <a:lnTo>
                  <a:pt x="5333873" y="1816100"/>
                </a:lnTo>
                <a:lnTo>
                  <a:pt x="5318252" y="1841500"/>
                </a:lnTo>
                <a:lnTo>
                  <a:pt x="5386133" y="1841500"/>
                </a:lnTo>
                <a:lnTo>
                  <a:pt x="5393817" y="1828800"/>
                </a:lnTo>
                <a:lnTo>
                  <a:pt x="5408041" y="1816100"/>
                </a:lnTo>
                <a:lnTo>
                  <a:pt x="5420995" y="1790700"/>
                </a:lnTo>
                <a:lnTo>
                  <a:pt x="5433059" y="1778000"/>
                </a:lnTo>
                <a:lnTo>
                  <a:pt x="5443982" y="1752600"/>
                </a:lnTo>
                <a:lnTo>
                  <a:pt x="5453888" y="1739900"/>
                </a:lnTo>
                <a:lnTo>
                  <a:pt x="5462905" y="1714500"/>
                </a:lnTo>
                <a:lnTo>
                  <a:pt x="5470525" y="1689100"/>
                </a:lnTo>
                <a:lnTo>
                  <a:pt x="5476621" y="1676400"/>
                </a:lnTo>
                <a:lnTo>
                  <a:pt x="5480558" y="1651000"/>
                </a:lnTo>
                <a:lnTo>
                  <a:pt x="5483225" y="1625600"/>
                </a:lnTo>
                <a:lnTo>
                  <a:pt x="5484241" y="1612900"/>
                </a:lnTo>
                <a:lnTo>
                  <a:pt x="5484241" y="1587500"/>
                </a:lnTo>
                <a:lnTo>
                  <a:pt x="5483098" y="1562100"/>
                </a:lnTo>
                <a:lnTo>
                  <a:pt x="5481193" y="1549400"/>
                </a:lnTo>
                <a:lnTo>
                  <a:pt x="5478653" y="1524000"/>
                </a:lnTo>
                <a:lnTo>
                  <a:pt x="5475605" y="1511300"/>
                </a:lnTo>
                <a:lnTo>
                  <a:pt x="5468747" y="1460500"/>
                </a:lnTo>
                <a:lnTo>
                  <a:pt x="5461762" y="1422400"/>
                </a:lnTo>
                <a:lnTo>
                  <a:pt x="5458714" y="1409700"/>
                </a:lnTo>
                <a:lnTo>
                  <a:pt x="5450840" y="1346200"/>
                </a:lnTo>
                <a:lnTo>
                  <a:pt x="5444998" y="1308100"/>
                </a:lnTo>
                <a:lnTo>
                  <a:pt x="5438013" y="1270000"/>
                </a:lnTo>
                <a:lnTo>
                  <a:pt x="5430266" y="1231900"/>
                </a:lnTo>
                <a:lnTo>
                  <a:pt x="5423408" y="1193800"/>
                </a:lnTo>
                <a:close/>
              </a:path>
              <a:path w="5484495" h="2197100">
                <a:moveTo>
                  <a:pt x="5003546" y="215900"/>
                </a:moveTo>
                <a:lnTo>
                  <a:pt x="4918837" y="215900"/>
                </a:lnTo>
                <a:lnTo>
                  <a:pt x="4941189" y="241300"/>
                </a:lnTo>
                <a:lnTo>
                  <a:pt x="4940427" y="241300"/>
                </a:lnTo>
                <a:lnTo>
                  <a:pt x="4951476" y="254000"/>
                </a:lnTo>
                <a:lnTo>
                  <a:pt x="4950841" y="254000"/>
                </a:lnTo>
                <a:lnTo>
                  <a:pt x="4961890" y="266700"/>
                </a:lnTo>
                <a:lnTo>
                  <a:pt x="4971923" y="266700"/>
                </a:lnTo>
                <a:lnTo>
                  <a:pt x="4982972" y="279400"/>
                </a:lnTo>
                <a:lnTo>
                  <a:pt x="4982591" y="279400"/>
                </a:lnTo>
                <a:lnTo>
                  <a:pt x="4993640" y="292100"/>
                </a:lnTo>
                <a:lnTo>
                  <a:pt x="4993258" y="292100"/>
                </a:lnTo>
                <a:lnTo>
                  <a:pt x="5004308" y="304800"/>
                </a:lnTo>
                <a:lnTo>
                  <a:pt x="5003927" y="304800"/>
                </a:lnTo>
                <a:lnTo>
                  <a:pt x="5026152" y="342900"/>
                </a:lnTo>
                <a:lnTo>
                  <a:pt x="5025644" y="342900"/>
                </a:lnTo>
                <a:lnTo>
                  <a:pt x="5047869" y="368300"/>
                </a:lnTo>
                <a:lnTo>
                  <a:pt x="5047360" y="368300"/>
                </a:lnTo>
                <a:lnTo>
                  <a:pt x="5069458" y="406400"/>
                </a:lnTo>
                <a:lnTo>
                  <a:pt x="5069078" y="406400"/>
                </a:lnTo>
                <a:lnTo>
                  <a:pt x="5080127" y="419100"/>
                </a:lnTo>
                <a:lnTo>
                  <a:pt x="5079873" y="419100"/>
                </a:lnTo>
                <a:lnTo>
                  <a:pt x="5090795" y="431800"/>
                </a:lnTo>
                <a:lnTo>
                  <a:pt x="5101590" y="457200"/>
                </a:lnTo>
                <a:lnTo>
                  <a:pt x="5101335" y="457200"/>
                </a:lnTo>
                <a:lnTo>
                  <a:pt x="5112131" y="469900"/>
                </a:lnTo>
                <a:lnTo>
                  <a:pt x="5111877" y="469900"/>
                </a:lnTo>
                <a:lnTo>
                  <a:pt x="5122672" y="495300"/>
                </a:lnTo>
                <a:lnTo>
                  <a:pt x="5122418" y="495300"/>
                </a:lnTo>
                <a:lnTo>
                  <a:pt x="5133213" y="508000"/>
                </a:lnTo>
                <a:lnTo>
                  <a:pt x="5132958" y="508000"/>
                </a:lnTo>
                <a:lnTo>
                  <a:pt x="5143627" y="533400"/>
                </a:lnTo>
                <a:lnTo>
                  <a:pt x="5154041" y="558800"/>
                </a:lnTo>
                <a:lnTo>
                  <a:pt x="5153787" y="558800"/>
                </a:lnTo>
                <a:lnTo>
                  <a:pt x="5164328" y="571500"/>
                </a:lnTo>
                <a:lnTo>
                  <a:pt x="5164074" y="571500"/>
                </a:lnTo>
                <a:lnTo>
                  <a:pt x="5174488" y="596900"/>
                </a:lnTo>
                <a:lnTo>
                  <a:pt x="5174360" y="596900"/>
                </a:lnTo>
                <a:lnTo>
                  <a:pt x="5184775" y="622300"/>
                </a:lnTo>
                <a:lnTo>
                  <a:pt x="5184521" y="622300"/>
                </a:lnTo>
                <a:lnTo>
                  <a:pt x="5195189" y="647700"/>
                </a:lnTo>
                <a:lnTo>
                  <a:pt x="5194934" y="647700"/>
                </a:lnTo>
                <a:lnTo>
                  <a:pt x="5205603" y="673100"/>
                </a:lnTo>
                <a:lnTo>
                  <a:pt x="5216271" y="711200"/>
                </a:lnTo>
                <a:lnTo>
                  <a:pt x="5226812" y="736600"/>
                </a:lnTo>
                <a:lnTo>
                  <a:pt x="5237607" y="762000"/>
                </a:lnTo>
                <a:lnTo>
                  <a:pt x="5258434" y="825500"/>
                </a:lnTo>
                <a:lnTo>
                  <a:pt x="5278501" y="889000"/>
                </a:lnTo>
                <a:lnTo>
                  <a:pt x="5288153" y="927100"/>
                </a:lnTo>
                <a:lnTo>
                  <a:pt x="5297424" y="952500"/>
                </a:lnTo>
                <a:lnTo>
                  <a:pt x="5306187" y="990600"/>
                </a:lnTo>
                <a:lnTo>
                  <a:pt x="5314696" y="1016000"/>
                </a:lnTo>
                <a:lnTo>
                  <a:pt x="5322570" y="1041400"/>
                </a:lnTo>
                <a:lnTo>
                  <a:pt x="5329935" y="1066800"/>
                </a:lnTo>
                <a:lnTo>
                  <a:pt x="5336794" y="1092200"/>
                </a:lnTo>
                <a:lnTo>
                  <a:pt x="5349113" y="1143000"/>
                </a:lnTo>
                <a:lnTo>
                  <a:pt x="5354701" y="1155700"/>
                </a:lnTo>
                <a:lnTo>
                  <a:pt x="5359908" y="1181100"/>
                </a:lnTo>
                <a:lnTo>
                  <a:pt x="5364733" y="1206500"/>
                </a:lnTo>
                <a:lnTo>
                  <a:pt x="5364607" y="1193800"/>
                </a:lnTo>
                <a:lnTo>
                  <a:pt x="5423408" y="1193800"/>
                </a:lnTo>
                <a:lnTo>
                  <a:pt x="5421122" y="1181100"/>
                </a:lnTo>
                <a:lnTo>
                  <a:pt x="5416169" y="1168400"/>
                </a:lnTo>
                <a:lnTo>
                  <a:pt x="5410834" y="1143000"/>
                </a:lnTo>
                <a:lnTo>
                  <a:pt x="5405120" y="1117600"/>
                </a:lnTo>
                <a:lnTo>
                  <a:pt x="5399024" y="1104900"/>
                </a:lnTo>
                <a:lnTo>
                  <a:pt x="5392547" y="1079500"/>
                </a:lnTo>
                <a:lnTo>
                  <a:pt x="5385689" y="1054100"/>
                </a:lnTo>
                <a:lnTo>
                  <a:pt x="5378196" y="1028700"/>
                </a:lnTo>
                <a:lnTo>
                  <a:pt x="5370195" y="1003300"/>
                </a:lnTo>
                <a:lnTo>
                  <a:pt x="5352796" y="939800"/>
                </a:lnTo>
                <a:lnTo>
                  <a:pt x="5343398" y="901700"/>
                </a:lnTo>
                <a:lnTo>
                  <a:pt x="5333746" y="876300"/>
                </a:lnTo>
                <a:lnTo>
                  <a:pt x="5313426" y="812800"/>
                </a:lnTo>
                <a:lnTo>
                  <a:pt x="5292344" y="749300"/>
                </a:lnTo>
                <a:lnTo>
                  <a:pt x="5281422" y="723900"/>
                </a:lnTo>
                <a:lnTo>
                  <a:pt x="5270754" y="685800"/>
                </a:lnTo>
                <a:lnTo>
                  <a:pt x="5259832" y="660400"/>
                </a:lnTo>
                <a:lnTo>
                  <a:pt x="5249037" y="635000"/>
                </a:lnTo>
                <a:lnTo>
                  <a:pt x="5238242" y="596900"/>
                </a:lnTo>
                <a:lnTo>
                  <a:pt x="5227574" y="571500"/>
                </a:lnTo>
                <a:lnTo>
                  <a:pt x="5217033" y="558800"/>
                </a:lnTo>
                <a:lnTo>
                  <a:pt x="5206365" y="533400"/>
                </a:lnTo>
                <a:lnTo>
                  <a:pt x="5195570" y="508000"/>
                </a:lnTo>
                <a:lnTo>
                  <a:pt x="5184648" y="482600"/>
                </a:lnTo>
                <a:lnTo>
                  <a:pt x="5173726" y="469900"/>
                </a:lnTo>
                <a:lnTo>
                  <a:pt x="5151628" y="419100"/>
                </a:lnTo>
                <a:lnTo>
                  <a:pt x="5140325" y="406400"/>
                </a:lnTo>
                <a:lnTo>
                  <a:pt x="5129149" y="393700"/>
                </a:lnTo>
                <a:lnTo>
                  <a:pt x="5117846" y="368300"/>
                </a:lnTo>
                <a:lnTo>
                  <a:pt x="5095113" y="330200"/>
                </a:lnTo>
                <a:lnTo>
                  <a:pt x="5049647" y="279400"/>
                </a:lnTo>
                <a:lnTo>
                  <a:pt x="5038090" y="266700"/>
                </a:lnTo>
                <a:lnTo>
                  <a:pt x="5026533" y="241300"/>
                </a:lnTo>
                <a:lnTo>
                  <a:pt x="5015103" y="228600"/>
                </a:lnTo>
                <a:lnTo>
                  <a:pt x="5003546" y="215900"/>
                </a:lnTo>
                <a:close/>
              </a:path>
              <a:path w="5484495" h="2197100">
                <a:moveTo>
                  <a:pt x="4697704" y="60381"/>
                </a:moveTo>
                <a:lnTo>
                  <a:pt x="4688268" y="114300"/>
                </a:lnTo>
                <a:lnTo>
                  <a:pt x="4695063" y="114300"/>
                </a:lnTo>
                <a:lnTo>
                  <a:pt x="4724146" y="127000"/>
                </a:lnTo>
                <a:lnTo>
                  <a:pt x="4751578" y="127000"/>
                </a:lnTo>
                <a:lnTo>
                  <a:pt x="4781042" y="139700"/>
                </a:lnTo>
                <a:lnTo>
                  <a:pt x="4779264" y="139700"/>
                </a:lnTo>
                <a:lnTo>
                  <a:pt x="4807712" y="152400"/>
                </a:lnTo>
                <a:lnTo>
                  <a:pt x="4818126" y="152400"/>
                </a:lnTo>
                <a:lnTo>
                  <a:pt x="4830953" y="165100"/>
                </a:lnTo>
                <a:lnTo>
                  <a:pt x="4829556" y="165100"/>
                </a:lnTo>
                <a:lnTo>
                  <a:pt x="4854194" y="177800"/>
                </a:lnTo>
                <a:lnTo>
                  <a:pt x="4853051" y="177800"/>
                </a:lnTo>
                <a:lnTo>
                  <a:pt x="4876927" y="190500"/>
                </a:lnTo>
                <a:lnTo>
                  <a:pt x="4875657" y="190500"/>
                </a:lnTo>
                <a:lnTo>
                  <a:pt x="4898771" y="203200"/>
                </a:lnTo>
                <a:lnTo>
                  <a:pt x="4897501" y="203200"/>
                </a:lnTo>
                <a:lnTo>
                  <a:pt x="4920107" y="228600"/>
                </a:lnTo>
                <a:lnTo>
                  <a:pt x="4918837" y="215900"/>
                </a:lnTo>
                <a:lnTo>
                  <a:pt x="4991862" y="215900"/>
                </a:lnTo>
                <a:lnTo>
                  <a:pt x="4956809" y="177800"/>
                </a:lnTo>
                <a:lnTo>
                  <a:pt x="4932933" y="152400"/>
                </a:lnTo>
                <a:lnTo>
                  <a:pt x="4908550" y="139700"/>
                </a:lnTo>
                <a:lnTo>
                  <a:pt x="4883531" y="127000"/>
                </a:lnTo>
                <a:lnTo>
                  <a:pt x="4857750" y="114300"/>
                </a:lnTo>
                <a:lnTo>
                  <a:pt x="4843526" y="101600"/>
                </a:lnTo>
                <a:lnTo>
                  <a:pt x="4828667" y="101600"/>
                </a:lnTo>
                <a:lnTo>
                  <a:pt x="4798568" y="88900"/>
                </a:lnTo>
                <a:lnTo>
                  <a:pt x="4736846" y="63500"/>
                </a:lnTo>
                <a:lnTo>
                  <a:pt x="4706874" y="63500"/>
                </a:lnTo>
                <a:lnTo>
                  <a:pt x="4697704" y="60381"/>
                </a:lnTo>
                <a:close/>
              </a:path>
              <a:path w="5484495" h="2197100">
                <a:moveTo>
                  <a:pt x="4708271" y="0"/>
                </a:moveTo>
                <a:lnTo>
                  <a:pt x="4521708" y="63500"/>
                </a:lnTo>
                <a:lnTo>
                  <a:pt x="4677156" y="177800"/>
                </a:lnTo>
                <a:lnTo>
                  <a:pt x="4688268" y="114300"/>
                </a:lnTo>
                <a:lnTo>
                  <a:pt x="4658868" y="114300"/>
                </a:lnTo>
                <a:lnTo>
                  <a:pt x="4669535" y="50800"/>
                </a:lnTo>
                <a:lnTo>
                  <a:pt x="4699381" y="50800"/>
                </a:lnTo>
                <a:lnTo>
                  <a:pt x="4708271" y="0"/>
                </a:lnTo>
                <a:close/>
              </a:path>
              <a:path w="5484495" h="2197100">
                <a:moveTo>
                  <a:pt x="4669535" y="50800"/>
                </a:moveTo>
                <a:lnTo>
                  <a:pt x="4658868" y="114300"/>
                </a:lnTo>
                <a:lnTo>
                  <a:pt x="4688268" y="114300"/>
                </a:lnTo>
                <a:lnTo>
                  <a:pt x="4697704" y="60381"/>
                </a:lnTo>
                <a:lnTo>
                  <a:pt x="4669535" y="50800"/>
                </a:lnTo>
                <a:close/>
              </a:path>
              <a:path w="5484495" h="2197100">
                <a:moveTo>
                  <a:pt x="4699381" y="50800"/>
                </a:moveTo>
                <a:lnTo>
                  <a:pt x="4669535" y="50800"/>
                </a:lnTo>
                <a:lnTo>
                  <a:pt x="4697704" y="60381"/>
                </a:lnTo>
                <a:lnTo>
                  <a:pt x="4699381" y="50800"/>
                </a:lnTo>
                <a:close/>
              </a:path>
            </a:pathLst>
          </a:custGeom>
          <a:solidFill>
            <a:srgbClr val="F9C12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570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47672" y="106679"/>
            <a:ext cx="8879205" cy="4904740"/>
            <a:chOff x="1947672" y="106679"/>
            <a:chExt cx="8879205" cy="4904740"/>
          </a:xfrm>
        </p:grpSpPr>
        <p:sp>
          <p:nvSpPr>
            <p:cNvPr id="3" name="object 3"/>
            <p:cNvSpPr/>
            <p:nvPr/>
          </p:nvSpPr>
          <p:spPr>
            <a:xfrm>
              <a:off x="4081272" y="1696212"/>
              <a:ext cx="4029710" cy="3028315"/>
            </a:xfrm>
            <a:custGeom>
              <a:avLst/>
              <a:gdLst/>
              <a:ahLst/>
              <a:cxnLst/>
              <a:rect l="l" t="t" r="r" b="b"/>
              <a:pathLst>
                <a:path w="4029709" h="3028315">
                  <a:moveTo>
                    <a:pt x="0" y="3028187"/>
                  </a:moveTo>
                  <a:lnTo>
                    <a:pt x="4029455" y="3028187"/>
                  </a:lnTo>
                  <a:lnTo>
                    <a:pt x="4029455" y="0"/>
                  </a:lnTo>
                  <a:lnTo>
                    <a:pt x="0" y="0"/>
                  </a:lnTo>
                  <a:lnTo>
                    <a:pt x="0" y="3028187"/>
                  </a:lnTo>
                  <a:close/>
                </a:path>
              </a:pathLst>
            </a:custGeom>
            <a:solidFill>
              <a:srgbClr val="DEF9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7672" y="106679"/>
              <a:ext cx="8878824" cy="23820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7672" y="236219"/>
              <a:ext cx="8878824" cy="16215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81272" y="4724400"/>
              <a:ext cx="4029710" cy="287020"/>
            </a:xfrm>
            <a:custGeom>
              <a:avLst/>
              <a:gdLst/>
              <a:ahLst/>
              <a:cxnLst/>
              <a:rect l="l" t="t" r="r" b="b"/>
              <a:pathLst>
                <a:path w="4029709" h="287020">
                  <a:moveTo>
                    <a:pt x="4029455" y="0"/>
                  </a:moveTo>
                  <a:lnTo>
                    <a:pt x="0" y="0"/>
                  </a:lnTo>
                  <a:lnTo>
                    <a:pt x="0" y="286512"/>
                  </a:lnTo>
                  <a:lnTo>
                    <a:pt x="4029455" y="286512"/>
                  </a:lnTo>
                  <a:lnTo>
                    <a:pt x="4029455" y="0"/>
                  </a:lnTo>
                  <a:close/>
                </a:path>
              </a:pathLst>
            </a:custGeom>
            <a:solidFill>
              <a:srgbClr val="9FF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38826" y="4762246"/>
            <a:ext cx="15265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Lokale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Variablen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1271" y="5631179"/>
            <a:ext cx="4029710" cy="285115"/>
          </a:xfrm>
          <a:prstGeom prst="rect">
            <a:avLst/>
          </a:prstGeom>
          <a:solidFill>
            <a:srgbClr val="79EE8F"/>
          </a:solidFill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500" spc="-10" dirty="0">
                <a:latin typeface="Consolas"/>
                <a:cs typeface="Consolas"/>
              </a:rPr>
              <a:t>*envp</a:t>
            </a:r>
            <a:endParaRPr sz="500">
              <a:latin typeface="Consolas"/>
              <a:cs typeface="Consolas"/>
            </a:endParaRPr>
          </a:p>
          <a:p>
            <a:pPr marL="1926589" marR="1915795" indent="-3810" algn="ctr">
              <a:lnSpc>
                <a:spcPct val="100000"/>
              </a:lnSpc>
            </a:pPr>
            <a:r>
              <a:rPr sz="500" spc="-10" dirty="0">
                <a:latin typeface="Consolas"/>
                <a:cs typeface="Consolas"/>
              </a:rPr>
              <a:t>*argv arg</a:t>
            </a:r>
            <a:r>
              <a:rPr sz="500" spc="-204" dirty="0">
                <a:latin typeface="Consolas"/>
                <a:cs typeface="Consolas"/>
              </a:rPr>
              <a:t> </a:t>
            </a:r>
            <a:r>
              <a:rPr sz="500" spc="-50" dirty="0">
                <a:latin typeface="Consolas"/>
                <a:cs typeface="Consolas"/>
              </a:rPr>
              <a:t>c</a:t>
            </a:r>
            <a:endParaRPr sz="5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81271" y="5475732"/>
            <a:ext cx="4029710" cy="155575"/>
          </a:xfrm>
          <a:prstGeom prst="rect">
            <a:avLst/>
          </a:prstGeom>
          <a:solidFill>
            <a:srgbClr val="9FF3AE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080"/>
              </a:lnSpc>
            </a:pPr>
            <a:r>
              <a:rPr sz="1000" b="0" spc="-10" dirty="0">
                <a:latin typeface="Calibri Light"/>
                <a:cs typeface="Calibri Light"/>
              </a:rPr>
              <a:t>Return-</a:t>
            </a:r>
            <a:r>
              <a:rPr sz="1000" b="0" dirty="0">
                <a:latin typeface="Calibri Light"/>
                <a:cs typeface="Calibri Light"/>
              </a:rPr>
              <a:t>Adresse</a:t>
            </a:r>
            <a:r>
              <a:rPr sz="1000" b="0" spc="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66872" y="4509515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799"/>
                </a:lnTo>
                <a:lnTo>
                  <a:pt x="457200" y="304799"/>
                </a:lnTo>
                <a:lnTo>
                  <a:pt x="609600" y="152399"/>
                </a:lnTo>
                <a:lnTo>
                  <a:pt x="457200" y="0"/>
                </a:lnTo>
                <a:close/>
              </a:path>
            </a:pathLst>
          </a:custGeom>
          <a:solidFill>
            <a:srgbClr val="EEB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310509" y="4496765"/>
            <a:ext cx="2457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latin typeface="Calibri Light"/>
                <a:cs typeface="Calibri Light"/>
              </a:rPr>
              <a:t>SP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66872" y="5070347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799"/>
                </a:lnTo>
                <a:lnTo>
                  <a:pt x="457200" y="304799"/>
                </a:lnTo>
                <a:lnTo>
                  <a:pt x="609600" y="152400"/>
                </a:lnTo>
                <a:lnTo>
                  <a:pt x="457200" y="0"/>
                </a:lnTo>
                <a:close/>
              </a:path>
            </a:pathLst>
          </a:custGeom>
          <a:solidFill>
            <a:srgbClr val="7DEA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310509" y="5058917"/>
            <a:ext cx="247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latin typeface="Calibri Light"/>
                <a:cs typeface="Calibri Light"/>
              </a:rPr>
              <a:t>FP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166872" y="4729734"/>
            <a:ext cx="5088255" cy="1314450"/>
            <a:chOff x="3166872" y="4729734"/>
            <a:chExt cx="5088255" cy="1314450"/>
          </a:xfrm>
        </p:grpSpPr>
        <p:sp>
          <p:nvSpPr>
            <p:cNvPr id="15" name="object 15"/>
            <p:cNvSpPr/>
            <p:nvPr/>
          </p:nvSpPr>
          <p:spPr>
            <a:xfrm>
              <a:off x="8178545" y="5631942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70"/>
                  </a:moveTo>
                  <a:lnTo>
                    <a:pt x="0" y="210070"/>
                  </a:lnTo>
                  <a:lnTo>
                    <a:pt x="38100" y="286270"/>
                  </a:lnTo>
                  <a:lnTo>
                    <a:pt x="69850" y="222770"/>
                  </a:lnTo>
                  <a:lnTo>
                    <a:pt x="28194" y="222770"/>
                  </a:lnTo>
                  <a:lnTo>
                    <a:pt x="28194" y="210070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70"/>
                  </a:lnTo>
                  <a:lnTo>
                    <a:pt x="48005" y="222770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70"/>
                  </a:moveTo>
                  <a:lnTo>
                    <a:pt x="48005" y="210070"/>
                  </a:lnTo>
                  <a:lnTo>
                    <a:pt x="48005" y="222770"/>
                  </a:lnTo>
                  <a:lnTo>
                    <a:pt x="69850" y="222770"/>
                  </a:lnTo>
                  <a:lnTo>
                    <a:pt x="76200" y="210070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9EE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8545" y="5481066"/>
              <a:ext cx="76200" cy="16200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8545" y="5292090"/>
              <a:ext cx="76200" cy="16205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178545" y="5014722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7"/>
                  </a:moveTo>
                  <a:lnTo>
                    <a:pt x="0" y="210057"/>
                  </a:lnTo>
                  <a:lnTo>
                    <a:pt x="38100" y="286257"/>
                  </a:lnTo>
                  <a:lnTo>
                    <a:pt x="69850" y="222757"/>
                  </a:lnTo>
                  <a:lnTo>
                    <a:pt x="28194" y="222757"/>
                  </a:lnTo>
                  <a:lnTo>
                    <a:pt x="28194" y="210057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7"/>
                  </a:lnTo>
                  <a:lnTo>
                    <a:pt x="48005" y="222757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7"/>
                  </a:moveTo>
                  <a:lnTo>
                    <a:pt x="48005" y="210057"/>
                  </a:lnTo>
                  <a:lnTo>
                    <a:pt x="48005" y="222757"/>
                  </a:lnTo>
                  <a:lnTo>
                    <a:pt x="69850" y="222757"/>
                  </a:lnTo>
                  <a:lnTo>
                    <a:pt x="76200" y="210057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9E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78545" y="4729734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8"/>
                  </a:moveTo>
                  <a:lnTo>
                    <a:pt x="0" y="210058"/>
                  </a:lnTo>
                  <a:lnTo>
                    <a:pt x="38100" y="286258"/>
                  </a:lnTo>
                  <a:lnTo>
                    <a:pt x="69850" y="222758"/>
                  </a:lnTo>
                  <a:lnTo>
                    <a:pt x="28194" y="222758"/>
                  </a:lnTo>
                  <a:lnTo>
                    <a:pt x="28194" y="210058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8"/>
                  </a:lnTo>
                  <a:lnTo>
                    <a:pt x="48005" y="222758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8"/>
                  </a:moveTo>
                  <a:lnTo>
                    <a:pt x="48005" y="210058"/>
                  </a:lnTo>
                  <a:lnTo>
                    <a:pt x="48005" y="222758"/>
                  </a:lnTo>
                  <a:lnTo>
                    <a:pt x="69850" y="222758"/>
                  </a:lnTo>
                  <a:lnTo>
                    <a:pt x="76200" y="210058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9FF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66872" y="5739384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>
                  <a:moveTo>
                    <a:pt x="45720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457200" y="304799"/>
                  </a:lnTo>
                  <a:lnTo>
                    <a:pt x="609600" y="1523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294878" y="4689830"/>
            <a:ext cx="223520" cy="117475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  <a:spcBef>
                <a:spcPts val="150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495"/>
              </a:lnSpc>
            </a:pPr>
            <a:r>
              <a:rPr sz="1400" spc="-50" dirty="0">
                <a:solidFill>
                  <a:srgbClr val="9FF3AE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90"/>
              </a:lnSpc>
            </a:pPr>
            <a:r>
              <a:rPr sz="1400" spc="-25" dirty="0">
                <a:solidFill>
                  <a:srgbClr val="79EE8F"/>
                </a:solidFill>
                <a:latin typeface="Cambria Math"/>
                <a:cs typeface="Cambria Math"/>
              </a:rPr>
              <a:t>10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07460" y="5727293"/>
            <a:ext cx="2514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SB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33882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Register</a:t>
            </a:r>
            <a:r>
              <a:rPr spc="-210" dirty="0"/>
              <a:t> </a:t>
            </a:r>
            <a:r>
              <a:rPr spc="-20" dirty="0"/>
              <a:t>retten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956046" y="5172112"/>
            <a:ext cx="2806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0"/>
              </a:lnSpc>
            </a:pPr>
            <a:r>
              <a:rPr sz="1000" spc="-20" dirty="0">
                <a:latin typeface="Consolas"/>
                <a:cs typeface="Consolas"/>
              </a:rPr>
              <a:t>NULL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81271" y="5297423"/>
            <a:ext cx="4029710" cy="178435"/>
          </a:xfrm>
          <a:prstGeom prst="rect">
            <a:avLst/>
          </a:prstGeom>
          <a:solidFill>
            <a:srgbClr val="9FF1CD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80"/>
              </a:lnSpc>
            </a:pPr>
            <a:r>
              <a:rPr sz="1000" spc="-20" dirty="0">
                <a:latin typeface="Consolas"/>
                <a:cs typeface="Consolas"/>
              </a:rPr>
              <a:t>NULL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81271" y="5010911"/>
            <a:ext cx="4029710" cy="287020"/>
          </a:xfrm>
          <a:prstGeom prst="rect">
            <a:avLst/>
          </a:prstGeom>
          <a:solidFill>
            <a:srgbClr val="79EEC2"/>
          </a:solidFill>
        </p:spPr>
        <p:txBody>
          <a:bodyPr vert="horz" wrap="square" lIns="0" tIns="495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90"/>
              </a:spcBef>
            </a:pPr>
            <a:r>
              <a:rPr sz="1000" b="0" dirty="0">
                <a:latin typeface="Calibri Light"/>
                <a:cs typeface="Calibri Light"/>
              </a:rPr>
              <a:t>Gerettete</a:t>
            </a:r>
            <a:r>
              <a:rPr sz="1000" b="0" spc="-4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Register,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die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in</a:t>
            </a:r>
            <a:r>
              <a:rPr sz="1000" b="0" spc="-1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r>
              <a:rPr sz="1000" spc="-340" dirty="0">
                <a:latin typeface="Consolas"/>
                <a:cs typeface="Consolas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verwendet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wurden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74026" y="4753736"/>
            <a:ext cx="347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5,</a:t>
            </a:r>
            <a:r>
              <a:rPr sz="1200" spc="-15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50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endParaRPr sz="120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413434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47672" y="106679"/>
            <a:ext cx="8879205" cy="4331335"/>
            <a:chOff x="1947672" y="106679"/>
            <a:chExt cx="8879205" cy="4331335"/>
          </a:xfrm>
        </p:grpSpPr>
        <p:sp>
          <p:nvSpPr>
            <p:cNvPr id="3" name="object 3"/>
            <p:cNvSpPr/>
            <p:nvPr/>
          </p:nvSpPr>
          <p:spPr>
            <a:xfrm>
              <a:off x="4081272" y="1696212"/>
              <a:ext cx="4029710" cy="2741930"/>
            </a:xfrm>
            <a:custGeom>
              <a:avLst/>
              <a:gdLst/>
              <a:ahLst/>
              <a:cxnLst/>
              <a:rect l="l" t="t" r="r" b="b"/>
              <a:pathLst>
                <a:path w="4029709" h="2741929">
                  <a:moveTo>
                    <a:pt x="0" y="2741675"/>
                  </a:moveTo>
                  <a:lnTo>
                    <a:pt x="4029455" y="2741675"/>
                  </a:lnTo>
                  <a:lnTo>
                    <a:pt x="4029455" y="0"/>
                  </a:lnTo>
                  <a:lnTo>
                    <a:pt x="0" y="0"/>
                  </a:lnTo>
                  <a:lnTo>
                    <a:pt x="0" y="2741675"/>
                  </a:lnTo>
                  <a:close/>
                </a:path>
              </a:pathLst>
            </a:custGeom>
            <a:solidFill>
              <a:srgbClr val="DEF9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7672" y="106679"/>
              <a:ext cx="8878824" cy="23820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7672" y="236219"/>
              <a:ext cx="8878824" cy="1621536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4081271" y="4724400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9FF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38826" y="4762246"/>
            <a:ext cx="15265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Lokale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Variablen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1271" y="5631179"/>
            <a:ext cx="4029710" cy="285115"/>
          </a:xfrm>
          <a:prstGeom prst="rect">
            <a:avLst/>
          </a:prstGeom>
          <a:solidFill>
            <a:srgbClr val="79EE8F"/>
          </a:solidFill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500" spc="-10" dirty="0">
                <a:latin typeface="Consolas"/>
                <a:cs typeface="Consolas"/>
              </a:rPr>
              <a:t>*envp</a:t>
            </a:r>
            <a:endParaRPr sz="500">
              <a:latin typeface="Consolas"/>
              <a:cs typeface="Consolas"/>
            </a:endParaRPr>
          </a:p>
          <a:p>
            <a:pPr marL="1926589" marR="1915795" indent="-3810" algn="ctr">
              <a:lnSpc>
                <a:spcPct val="100000"/>
              </a:lnSpc>
            </a:pPr>
            <a:r>
              <a:rPr sz="500" spc="-10" dirty="0">
                <a:latin typeface="Consolas"/>
                <a:cs typeface="Consolas"/>
              </a:rPr>
              <a:t>*argv arg</a:t>
            </a:r>
            <a:r>
              <a:rPr sz="500" spc="-204" dirty="0">
                <a:latin typeface="Consolas"/>
                <a:cs typeface="Consolas"/>
              </a:rPr>
              <a:t> </a:t>
            </a:r>
            <a:r>
              <a:rPr sz="500" spc="-50" dirty="0">
                <a:latin typeface="Consolas"/>
                <a:cs typeface="Consolas"/>
              </a:rPr>
              <a:t>c</a:t>
            </a:r>
            <a:endParaRPr sz="5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81271" y="5475732"/>
            <a:ext cx="4029710" cy="155575"/>
          </a:xfrm>
          <a:prstGeom prst="rect">
            <a:avLst/>
          </a:prstGeom>
          <a:solidFill>
            <a:srgbClr val="9FF3AE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080"/>
              </a:lnSpc>
            </a:pPr>
            <a:r>
              <a:rPr sz="1000" b="0" spc="-10" dirty="0">
                <a:latin typeface="Calibri Light"/>
                <a:cs typeface="Calibri Light"/>
              </a:rPr>
              <a:t>Return-</a:t>
            </a:r>
            <a:r>
              <a:rPr sz="1000" b="0" dirty="0">
                <a:latin typeface="Calibri Light"/>
                <a:cs typeface="Calibri Light"/>
              </a:rPr>
              <a:t>Adresse</a:t>
            </a:r>
            <a:r>
              <a:rPr sz="1000" b="0" spc="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66872" y="4509515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799"/>
                </a:lnTo>
                <a:lnTo>
                  <a:pt x="457200" y="304799"/>
                </a:lnTo>
                <a:lnTo>
                  <a:pt x="609600" y="152399"/>
                </a:lnTo>
                <a:lnTo>
                  <a:pt x="457200" y="0"/>
                </a:lnTo>
                <a:close/>
              </a:path>
            </a:pathLst>
          </a:custGeom>
          <a:solidFill>
            <a:srgbClr val="EEB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310509" y="4496765"/>
            <a:ext cx="2457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latin typeface="Calibri Light"/>
                <a:cs typeface="Calibri Light"/>
              </a:rPr>
              <a:t>SP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66872" y="5070347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799"/>
                </a:lnTo>
                <a:lnTo>
                  <a:pt x="457200" y="304799"/>
                </a:lnTo>
                <a:lnTo>
                  <a:pt x="609600" y="152400"/>
                </a:lnTo>
                <a:lnTo>
                  <a:pt x="457200" y="0"/>
                </a:lnTo>
                <a:close/>
              </a:path>
            </a:pathLst>
          </a:custGeom>
          <a:solidFill>
            <a:srgbClr val="7DEA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310509" y="5058917"/>
            <a:ext cx="247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latin typeface="Calibri Light"/>
                <a:cs typeface="Calibri Light"/>
              </a:rPr>
              <a:t>FP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178545" y="4447794"/>
            <a:ext cx="76200" cy="1470660"/>
            <a:chOff x="8178545" y="4447794"/>
            <a:chExt cx="76200" cy="1470660"/>
          </a:xfrm>
        </p:grpSpPr>
        <p:sp>
          <p:nvSpPr>
            <p:cNvPr id="15" name="object 15"/>
            <p:cNvSpPr/>
            <p:nvPr/>
          </p:nvSpPr>
          <p:spPr>
            <a:xfrm>
              <a:off x="8178545" y="5631941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70"/>
                  </a:moveTo>
                  <a:lnTo>
                    <a:pt x="0" y="210070"/>
                  </a:lnTo>
                  <a:lnTo>
                    <a:pt x="38100" y="286270"/>
                  </a:lnTo>
                  <a:lnTo>
                    <a:pt x="69850" y="222770"/>
                  </a:lnTo>
                  <a:lnTo>
                    <a:pt x="28194" y="222770"/>
                  </a:lnTo>
                  <a:lnTo>
                    <a:pt x="28194" y="210070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70"/>
                  </a:lnTo>
                  <a:lnTo>
                    <a:pt x="48005" y="222770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70"/>
                  </a:moveTo>
                  <a:lnTo>
                    <a:pt x="48005" y="210070"/>
                  </a:lnTo>
                  <a:lnTo>
                    <a:pt x="48005" y="222770"/>
                  </a:lnTo>
                  <a:lnTo>
                    <a:pt x="69850" y="222770"/>
                  </a:lnTo>
                  <a:lnTo>
                    <a:pt x="76200" y="210070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9EE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8545" y="5481066"/>
              <a:ext cx="76200" cy="16200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8545" y="5292090"/>
              <a:ext cx="76200" cy="16205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178545" y="5014722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7"/>
                  </a:moveTo>
                  <a:lnTo>
                    <a:pt x="0" y="210057"/>
                  </a:lnTo>
                  <a:lnTo>
                    <a:pt x="38100" y="286257"/>
                  </a:lnTo>
                  <a:lnTo>
                    <a:pt x="69850" y="222757"/>
                  </a:lnTo>
                  <a:lnTo>
                    <a:pt x="28194" y="222757"/>
                  </a:lnTo>
                  <a:lnTo>
                    <a:pt x="28194" y="210057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7"/>
                  </a:lnTo>
                  <a:lnTo>
                    <a:pt x="48005" y="222757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7"/>
                  </a:moveTo>
                  <a:lnTo>
                    <a:pt x="48005" y="210057"/>
                  </a:lnTo>
                  <a:lnTo>
                    <a:pt x="48005" y="222757"/>
                  </a:lnTo>
                  <a:lnTo>
                    <a:pt x="69850" y="222757"/>
                  </a:lnTo>
                  <a:lnTo>
                    <a:pt x="76200" y="210057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9E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78545" y="4729734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8"/>
                  </a:moveTo>
                  <a:lnTo>
                    <a:pt x="0" y="210058"/>
                  </a:lnTo>
                  <a:lnTo>
                    <a:pt x="38100" y="286258"/>
                  </a:lnTo>
                  <a:lnTo>
                    <a:pt x="69850" y="222758"/>
                  </a:lnTo>
                  <a:lnTo>
                    <a:pt x="28194" y="222758"/>
                  </a:lnTo>
                  <a:lnTo>
                    <a:pt x="28194" y="210058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8"/>
                  </a:lnTo>
                  <a:lnTo>
                    <a:pt x="48005" y="222758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8"/>
                  </a:moveTo>
                  <a:lnTo>
                    <a:pt x="48005" y="210058"/>
                  </a:lnTo>
                  <a:lnTo>
                    <a:pt x="48005" y="222758"/>
                  </a:lnTo>
                  <a:lnTo>
                    <a:pt x="69850" y="222758"/>
                  </a:lnTo>
                  <a:lnTo>
                    <a:pt x="76200" y="210058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9FF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78545" y="4447794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7"/>
                  </a:moveTo>
                  <a:lnTo>
                    <a:pt x="0" y="210057"/>
                  </a:lnTo>
                  <a:lnTo>
                    <a:pt x="38100" y="286257"/>
                  </a:lnTo>
                  <a:lnTo>
                    <a:pt x="69850" y="222757"/>
                  </a:lnTo>
                  <a:lnTo>
                    <a:pt x="28194" y="222757"/>
                  </a:lnTo>
                  <a:lnTo>
                    <a:pt x="28194" y="210057"/>
                  </a:lnTo>
                  <a:close/>
                </a:path>
                <a:path w="76200" h="286385">
                  <a:moveTo>
                    <a:pt x="48005" y="63499"/>
                  </a:moveTo>
                  <a:lnTo>
                    <a:pt x="28194" y="63499"/>
                  </a:lnTo>
                  <a:lnTo>
                    <a:pt x="28194" y="222757"/>
                  </a:lnTo>
                  <a:lnTo>
                    <a:pt x="48005" y="222757"/>
                  </a:lnTo>
                  <a:lnTo>
                    <a:pt x="48005" y="63499"/>
                  </a:lnTo>
                  <a:close/>
                </a:path>
                <a:path w="76200" h="286385">
                  <a:moveTo>
                    <a:pt x="76200" y="210057"/>
                  </a:moveTo>
                  <a:lnTo>
                    <a:pt x="48005" y="210057"/>
                  </a:lnTo>
                  <a:lnTo>
                    <a:pt x="48005" y="222757"/>
                  </a:lnTo>
                  <a:lnTo>
                    <a:pt x="69850" y="222757"/>
                  </a:lnTo>
                  <a:lnTo>
                    <a:pt x="76200" y="210057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199"/>
                  </a:lnTo>
                  <a:lnTo>
                    <a:pt x="28194" y="76199"/>
                  </a:lnTo>
                  <a:lnTo>
                    <a:pt x="28194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499"/>
                  </a:moveTo>
                  <a:lnTo>
                    <a:pt x="48005" y="63499"/>
                  </a:lnTo>
                  <a:lnTo>
                    <a:pt x="48005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79E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3166872" y="5739384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799"/>
                </a:lnTo>
                <a:lnTo>
                  <a:pt x="457200" y="304799"/>
                </a:lnTo>
                <a:lnTo>
                  <a:pt x="609600" y="152399"/>
                </a:lnTo>
                <a:lnTo>
                  <a:pt x="4572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307460" y="5727293"/>
            <a:ext cx="2514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SB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Parameter</a:t>
            </a:r>
            <a:r>
              <a:rPr spc="-70" dirty="0"/>
              <a:t> </a:t>
            </a:r>
            <a:r>
              <a:rPr dirty="0"/>
              <a:t>auf</a:t>
            </a:r>
            <a:r>
              <a:rPr spc="-90" dirty="0"/>
              <a:t> </a:t>
            </a:r>
            <a:r>
              <a:rPr dirty="0"/>
              <a:t>den</a:t>
            </a:r>
            <a:r>
              <a:rPr spc="-65" dirty="0"/>
              <a:t> </a:t>
            </a:r>
            <a:r>
              <a:rPr dirty="0"/>
              <a:t>Stapel</a:t>
            </a:r>
            <a:r>
              <a:rPr spc="-65" dirty="0"/>
              <a:t> </a:t>
            </a:r>
            <a:r>
              <a:rPr spc="-10" dirty="0"/>
              <a:t>legen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956046" y="5172112"/>
            <a:ext cx="2806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0"/>
              </a:lnSpc>
            </a:pPr>
            <a:r>
              <a:rPr sz="1000" spc="-20" dirty="0">
                <a:latin typeface="Consolas"/>
                <a:cs typeface="Consolas"/>
              </a:rPr>
              <a:t>NULL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81271" y="5297423"/>
            <a:ext cx="4029710" cy="178435"/>
          </a:xfrm>
          <a:prstGeom prst="rect">
            <a:avLst/>
          </a:prstGeom>
          <a:solidFill>
            <a:srgbClr val="9FF1CD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80"/>
              </a:lnSpc>
            </a:pPr>
            <a:r>
              <a:rPr sz="1000" spc="-20" dirty="0">
                <a:latin typeface="Consolas"/>
                <a:cs typeface="Consolas"/>
              </a:rPr>
              <a:t>NULL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81271" y="5010911"/>
            <a:ext cx="4029710" cy="287020"/>
          </a:xfrm>
          <a:prstGeom prst="rect">
            <a:avLst/>
          </a:prstGeom>
          <a:solidFill>
            <a:srgbClr val="79EEC2"/>
          </a:solidFill>
        </p:spPr>
        <p:txBody>
          <a:bodyPr vert="horz" wrap="square" lIns="0" tIns="495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90"/>
              </a:spcBef>
            </a:pPr>
            <a:r>
              <a:rPr sz="1000" b="0" dirty="0">
                <a:latin typeface="Calibri Light"/>
                <a:cs typeface="Calibri Light"/>
              </a:rPr>
              <a:t>Gerettete</a:t>
            </a:r>
            <a:r>
              <a:rPr sz="1000" b="0" spc="-4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Register,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die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in</a:t>
            </a:r>
            <a:r>
              <a:rPr sz="1000" b="0" spc="-1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r>
              <a:rPr sz="1000" spc="-340" dirty="0">
                <a:latin typeface="Consolas"/>
                <a:cs typeface="Consolas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verwendet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wurden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081271" y="4437888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79EE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596382" y="4475734"/>
            <a:ext cx="1012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Parameter</a:t>
            </a:r>
            <a:r>
              <a:rPr sz="1000" b="0" spc="-1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spc="-25" dirty="0">
                <a:latin typeface="Consolas"/>
                <a:cs typeface="Consolas"/>
              </a:rPr>
              <a:t>f()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294878" y="4393306"/>
            <a:ext cx="223520" cy="147129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400" spc="-50" dirty="0">
                <a:solidFill>
                  <a:srgbClr val="79EEC2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  <a:spcBef>
                <a:spcPts val="150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495"/>
              </a:lnSpc>
            </a:pPr>
            <a:r>
              <a:rPr sz="1400" spc="-50" dirty="0">
                <a:solidFill>
                  <a:srgbClr val="9FF3AE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90"/>
              </a:lnSpc>
            </a:pPr>
            <a:r>
              <a:rPr sz="1400" spc="-25" dirty="0">
                <a:solidFill>
                  <a:srgbClr val="79EE8F"/>
                </a:solidFill>
                <a:latin typeface="Cambria Math"/>
                <a:cs typeface="Cambria Math"/>
              </a:rPr>
              <a:t>10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74026" y="4753736"/>
            <a:ext cx="347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5,</a:t>
            </a:r>
            <a:r>
              <a:rPr sz="1200" spc="-15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50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74026" y="4448682"/>
            <a:ext cx="347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5,</a:t>
            </a:r>
            <a:r>
              <a:rPr sz="1200" spc="-15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50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endParaRPr sz="120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099398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1271" y="4256532"/>
            <a:ext cx="4029710" cy="181610"/>
          </a:xfrm>
          <a:custGeom>
            <a:avLst/>
            <a:gdLst/>
            <a:ahLst/>
            <a:cxnLst/>
            <a:rect l="l" t="t" r="r" b="b"/>
            <a:pathLst>
              <a:path w="4029709" h="181610">
                <a:moveTo>
                  <a:pt x="0" y="181356"/>
                </a:moveTo>
                <a:lnTo>
                  <a:pt x="4029455" y="181356"/>
                </a:lnTo>
                <a:lnTo>
                  <a:pt x="4029455" y="0"/>
                </a:lnTo>
                <a:lnTo>
                  <a:pt x="0" y="0"/>
                </a:lnTo>
                <a:lnTo>
                  <a:pt x="0" y="181356"/>
                </a:lnTo>
                <a:close/>
              </a:path>
            </a:pathLst>
          </a:custGeom>
          <a:solidFill>
            <a:srgbClr val="DEF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47672" y="106679"/>
            <a:ext cx="8879205" cy="3997960"/>
            <a:chOff x="1947672" y="106679"/>
            <a:chExt cx="8879205" cy="3997960"/>
          </a:xfrm>
        </p:grpSpPr>
        <p:sp>
          <p:nvSpPr>
            <p:cNvPr id="4" name="object 4"/>
            <p:cNvSpPr/>
            <p:nvPr/>
          </p:nvSpPr>
          <p:spPr>
            <a:xfrm>
              <a:off x="4081272" y="1696212"/>
              <a:ext cx="4029710" cy="2407920"/>
            </a:xfrm>
            <a:custGeom>
              <a:avLst/>
              <a:gdLst/>
              <a:ahLst/>
              <a:cxnLst/>
              <a:rect l="l" t="t" r="r" b="b"/>
              <a:pathLst>
                <a:path w="4029709" h="2407920">
                  <a:moveTo>
                    <a:pt x="0" y="2407919"/>
                  </a:moveTo>
                  <a:lnTo>
                    <a:pt x="4029455" y="2407919"/>
                  </a:lnTo>
                  <a:lnTo>
                    <a:pt x="4029455" y="0"/>
                  </a:lnTo>
                  <a:lnTo>
                    <a:pt x="0" y="0"/>
                  </a:lnTo>
                  <a:lnTo>
                    <a:pt x="0" y="2407919"/>
                  </a:lnTo>
                  <a:close/>
                </a:path>
              </a:pathLst>
            </a:custGeom>
            <a:solidFill>
              <a:srgbClr val="DEF9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7672" y="106679"/>
              <a:ext cx="8878824" cy="23820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7672" y="236219"/>
              <a:ext cx="8878824" cy="1621536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4081271" y="4724400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9FF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38826" y="4762246"/>
            <a:ext cx="15265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Lokale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Variablen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81271" y="5631179"/>
            <a:ext cx="4029710" cy="285115"/>
          </a:xfrm>
          <a:prstGeom prst="rect">
            <a:avLst/>
          </a:prstGeom>
          <a:solidFill>
            <a:srgbClr val="79EE8F"/>
          </a:solidFill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500" spc="-10" dirty="0">
                <a:latin typeface="Consolas"/>
                <a:cs typeface="Consolas"/>
              </a:rPr>
              <a:t>*envp</a:t>
            </a:r>
            <a:endParaRPr sz="500">
              <a:latin typeface="Consolas"/>
              <a:cs typeface="Consolas"/>
            </a:endParaRPr>
          </a:p>
          <a:p>
            <a:pPr marL="1926589" marR="1915795" indent="-3810" algn="ctr">
              <a:lnSpc>
                <a:spcPct val="100000"/>
              </a:lnSpc>
            </a:pPr>
            <a:r>
              <a:rPr sz="500" spc="-10" dirty="0">
                <a:latin typeface="Consolas"/>
                <a:cs typeface="Consolas"/>
              </a:rPr>
              <a:t>*argv arg</a:t>
            </a:r>
            <a:r>
              <a:rPr sz="500" spc="-204" dirty="0">
                <a:latin typeface="Consolas"/>
                <a:cs typeface="Consolas"/>
              </a:rPr>
              <a:t> </a:t>
            </a:r>
            <a:r>
              <a:rPr sz="500" spc="-50" dirty="0">
                <a:latin typeface="Consolas"/>
                <a:cs typeface="Consolas"/>
              </a:rPr>
              <a:t>c</a:t>
            </a:r>
            <a:endParaRPr sz="5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1271" y="5475732"/>
            <a:ext cx="4029710" cy="155575"/>
          </a:xfrm>
          <a:prstGeom prst="rect">
            <a:avLst/>
          </a:prstGeom>
          <a:solidFill>
            <a:srgbClr val="9FF3AE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080"/>
              </a:lnSpc>
            </a:pPr>
            <a:r>
              <a:rPr sz="1000" b="0" spc="-10" dirty="0">
                <a:latin typeface="Calibri Light"/>
                <a:cs typeface="Calibri Light"/>
              </a:rPr>
              <a:t>Return-</a:t>
            </a:r>
            <a:r>
              <a:rPr sz="1000" b="0" dirty="0">
                <a:latin typeface="Calibri Light"/>
                <a:cs typeface="Calibri Light"/>
              </a:rPr>
              <a:t>Adresse</a:t>
            </a:r>
            <a:r>
              <a:rPr sz="1000" b="0" spc="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66872" y="4509515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799"/>
                </a:lnTo>
                <a:lnTo>
                  <a:pt x="457200" y="304799"/>
                </a:lnTo>
                <a:lnTo>
                  <a:pt x="609600" y="152399"/>
                </a:lnTo>
                <a:lnTo>
                  <a:pt x="457200" y="0"/>
                </a:lnTo>
                <a:close/>
              </a:path>
            </a:pathLst>
          </a:custGeom>
          <a:solidFill>
            <a:srgbClr val="EEB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10509" y="4496765"/>
            <a:ext cx="2457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latin typeface="Calibri Light"/>
                <a:cs typeface="Calibri Light"/>
              </a:rPr>
              <a:t>SP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66872" y="5070347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799"/>
                </a:lnTo>
                <a:lnTo>
                  <a:pt x="457200" y="304799"/>
                </a:lnTo>
                <a:lnTo>
                  <a:pt x="609600" y="152400"/>
                </a:lnTo>
                <a:lnTo>
                  <a:pt x="457200" y="0"/>
                </a:lnTo>
                <a:close/>
              </a:path>
            </a:pathLst>
          </a:custGeom>
          <a:solidFill>
            <a:srgbClr val="7DEA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10509" y="5058917"/>
            <a:ext cx="247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latin typeface="Calibri Light"/>
                <a:cs typeface="Calibri Light"/>
              </a:rPr>
              <a:t>FP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178545" y="4447794"/>
            <a:ext cx="76200" cy="1470660"/>
            <a:chOff x="8178545" y="4447794"/>
            <a:chExt cx="76200" cy="1470660"/>
          </a:xfrm>
        </p:grpSpPr>
        <p:sp>
          <p:nvSpPr>
            <p:cNvPr id="16" name="object 16"/>
            <p:cNvSpPr/>
            <p:nvPr/>
          </p:nvSpPr>
          <p:spPr>
            <a:xfrm>
              <a:off x="8178545" y="5631941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70"/>
                  </a:moveTo>
                  <a:lnTo>
                    <a:pt x="0" y="210070"/>
                  </a:lnTo>
                  <a:lnTo>
                    <a:pt x="38100" y="286270"/>
                  </a:lnTo>
                  <a:lnTo>
                    <a:pt x="69850" y="222770"/>
                  </a:lnTo>
                  <a:lnTo>
                    <a:pt x="28194" y="222770"/>
                  </a:lnTo>
                  <a:lnTo>
                    <a:pt x="28194" y="210070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70"/>
                  </a:lnTo>
                  <a:lnTo>
                    <a:pt x="48005" y="222770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70"/>
                  </a:moveTo>
                  <a:lnTo>
                    <a:pt x="48005" y="210070"/>
                  </a:lnTo>
                  <a:lnTo>
                    <a:pt x="48005" y="222770"/>
                  </a:lnTo>
                  <a:lnTo>
                    <a:pt x="69850" y="222770"/>
                  </a:lnTo>
                  <a:lnTo>
                    <a:pt x="76200" y="210070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9EE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8545" y="5481066"/>
              <a:ext cx="76200" cy="16200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8545" y="5292090"/>
              <a:ext cx="76200" cy="16205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178545" y="5014722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7"/>
                  </a:moveTo>
                  <a:lnTo>
                    <a:pt x="0" y="210057"/>
                  </a:lnTo>
                  <a:lnTo>
                    <a:pt x="38100" y="286257"/>
                  </a:lnTo>
                  <a:lnTo>
                    <a:pt x="69850" y="222757"/>
                  </a:lnTo>
                  <a:lnTo>
                    <a:pt x="28194" y="222757"/>
                  </a:lnTo>
                  <a:lnTo>
                    <a:pt x="28194" y="210057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7"/>
                  </a:lnTo>
                  <a:lnTo>
                    <a:pt x="48005" y="222757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7"/>
                  </a:moveTo>
                  <a:lnTo>
                    <a:pt x="48005" y="210057"/>
                  </a:lnTo>
                  <a:lnTo>
                    <a:pt x="48005" y="222757"/>
                  </a:lnTo>
                  <a:lnTo>
                    <a:pt x="69850" y="222757"/>
                  </a:lnTo>
                  <a:lnTo>
                    <a:pt x="76200" y="210057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9E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78545" y="4729734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8"/>
                  </a:moveTo>
                  <a:lnTo>
                    <a:pt x="0" y="210058"/>
                  </a:lnTo>
                  <a:lnTo>
                    <a:pt x="38100" y="286258"/>
                  </a:lnTo>
                  <a:lnTo>
                    <a:pt x="69850" y="222758"/>
                  </a:lnTo>
                  <a:lnTo>
                    <a:pt x="28194" y="222758"/>
                  </a:lnTo>
                  <a:lnTo>
                    <a:pt x="28194" y="210058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8"/>
                  </a:lnTo>
                  <a:lnTo>
                    <a:pt x="48005" y="222758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8"/>
                  </a:moveTo>
                  <a:lnTo>
                    <a:pt x="48005" y="210058"/>
                  </a:lnTo>
                  <a:lnTo>
                    <a:pt x="48005" y="222758"/>
                  </a:lnTo>
                  <a:lnTo>
                    <a:pt x="69850" y="222758"/>
                  </a:lnTo>
                  <a:lnTo>
                    <a:pt x="76200" y="210058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9FF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178545" y="4447794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7"/>
                  </a:moveTo>
                  <a:lnTo>
                    <a:pt x="0" y="210057"/>
                  </a:lnTo>
                  <a:lnTo>
                    <a:pt x="38100" y="286257"/>
                  </a:lnTo>
                  <a:lnTo>
                    <a:pt x="69850" y="222757"/>
                  </a:lnTo>
                  <a:lnTo>
                    <a:pt x="28194" y="222757"/>
                  </a:lnTo>
                  <a:lnTo>
                    <a:pt x="28194" y="210057"/>
                  </a:lnTo>
                  <a:close/>
                </a:path>
                <a:path w="76200" h="286385">
                  <a:moveTo>
                    <a:pt x="48005" y="63499"/>
                  </a:moveTo>
                  <a:lnTo>
                    <a:pt x="28194" y="63499"/>
                  </a:lnTo>
                  <a:lnTo>
                    <a:pt x="28194" y="222757"/>
                  </a:lnTo>
                  <a:lnTo>
                    <a:pt x="48005" y="222757"/>
                  </a:lnTo>
                  <a:lnTo>
                    <a:pt x="48005" y="63499"/>
                  </a:lnTo>
                  <a:close/>
                </a:path>
                <a:path w="76200" h="286385">
                  <a:moveTo>
                    <a:pt x="76200" y="210057"/>
                  </a:moveTo>
                  <a:lnTo>
                    <a:pt x="48005" y="210057"/>
                  </a:lnTo>
                  <a:lnTo>
                    <a:pt x="48005" y="222757"/>
                  </a:lnTo>
                  <a:lnTo>
                    <a:pt x="69850" y="222757"/>
                  </a:lnTo>
                  <a:lnTo>
                    <a:pt x="76200" y="210057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199"/>
                  </a:lnTo>
                  <a:lnTo>
                    <a:pt x="28194" y="76199"/>
                  </a:lnTo>
                  <a:lnTo>
                    <a:pt x="28194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499"/>
                  </a:moveTo>
                  <a:lnTo>
                    <a:pt x="48005" y="63499"/>
                  </a:lnTo>
                  <a:lnTo>
                    <a:pt x="48005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79E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294878" y="4393306"/>
            <a:ext cx="223520" cy="147129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400" spc="-50" dirty="0">
                <a:solidFill>
                  <a:srgbClr val="79EEC2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  <a:spcBef>
                <a:spcPts val="150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495"/>
              </a:lnSpc>
            </a:pPr>
            <a:r>
              <a:rPr sz="1400" spc="-50" dirty="0">
                <a:solidFill>
                  <a:srgbClr val="9FF3AE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90"/>
              </a:lnSpc>
            </a:pPr>
            <a:r>
              <a:rPr sz="1400" spc="-25" dirty="0">
                <a:solidFill>
                  <a:srgbClr val="79EE8F"/>
                </a:solidFill>
                <a:latin typeface="Cambria Math"/>
                <a:cs typeface="Cambria Math"/>
              </a:rPr>
              <a:t>10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166872" y="5739384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799"/>
                </a:lnTo>
                <a:lnTo>
                  <a:pt x="457200" y="304799"/>
                </a:lnTo>
                <a:lnTo>
                  <a:pt x="609600" y="152399"/>
                </a:lnTo>
                <a:lnTo>
                  <a:pt x="4572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307460" y="5727293"/>
            <a:ext cx="2514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SB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7282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Rahmenzeiger</a:t>
            </a:r>
            <a:r>
              <a:rPr spc="-195" dirty="0"/>
              <a:t> </a:t>
            </a:r>
            <a:r>
              <a:rPr spc="-10" dirty="0"/>
              <a:t>retten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956046" y="5172112"/>
            <a:ext cx="2806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0"/>
              </a:lnSpc>
            </a:pPr>
            <a:r>
              <a:rPr sz="1000" spc="-20" dirty="0">
                <a:latin typeface="Consolas"/>
                <a:cs typeface="Consolas"/>
              </a:rPr>
              <a:t>NULL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81271" y="5297423"/>
            <a:ext cx="4029710" cy="178435"/>
          </a:xfrm>
          <a:prstGeom prst="rect">
            <a:avLst/>
          </a:prstGeom>
          <a:solidFill>
            <a:srgbClr val="9FF1CD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80"/>
              </a:lnSpc>
            </a:pPr>
            <a:r>
              <a:rPr sz="1000" spc="-20" dirty="0">
                <a:latin typeface="Consolas"/>
                <a:cs typeface="Consolas"/>
              </a:rPr>
              <a:t>NULL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81271" y="5010911"/>
            <a:ext cx="4029710" cy="287020"/>
          </a:xfrm>
          <a:prstGeom prst="rect">
            <a:avLst/>
          </a:prstGeom>
          <a:solidFill>
            <a:srgbClr val="79EEC2"/>
          </a:solidFill>
        </p:spPr>
        <p:txBody>
          <a:bodyPr vert="horz" wrap="square" lIns="0" tIns="495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90"/>
              </a:spcBef>
            </a:pPr>
            <a:r>
              <a:rPr sz="1000" b="0" dirty="0">
                <a:latin typeface="Calibri Light"/>
                <a:cs typeface="Calibri Light"/>
              </a:rPr>
              <a:t>Gerettete</a:t>
            </a:r>
            <a:r>
              <a:rPr sz="1000" b="0" spc="-4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Register,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die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in</a:t>
            </a:r>
            <a:r>
              <a:rPr sz="1000" b="0" spc="-1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r>
              <a:rPr sz="1000" spc="-340" dirty="0">
                <a:latin typeface="Consolas"/>
                <a:cs typeface="Consolas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verwendet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wurden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081271" y="4437888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79EE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596382" y="4475734"/>
            <a:ext cx="1012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Parameter</a:t>
            </a:r>
            <a:r>
              <a:rPr sz="1000" b="0" spc="-1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spc="-25" dirty="0">
                <a:latin typeface="Consolas"/>
                <a:cs typeface="Consolas"/>
              </a:rPr>
              <a:t>f()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081271" y="4104132"/>
            <a:ext cx="4029710" cy="152400"/>
          </a:xfrm>
          <a:custGeom>
            <a:avLst/>
            <a:gdLst/>
            <a:ahLst/>
            <a:cxnLst/>
            <a:rect l="l" t="t" r="r" b="b"/>
            <a:pathLst>
              <a:path w="4029709" h="152400">
                <a:moveTo>
                  <a:pt x="4029455" y="0"/>
                </a:moveTo>
                <a:lnTo>
                  <a:pt x="0" y="0"/>
                </a:lnTo>
                <a:lnTo>
                  <a:pt x="0" y="152400"/>
                </a:lnTo>
                <a:lnTo>
                  <a:pt x="4029455" y="152400"/>
                </a:lnTo>
                <a:lnTo>
                  <a:pt x="4029455" y="0"/>
                </a:lnTo>
                <a:close/>
              </a:path>
            </a:pathLst>
          </a:custGeom>
          <a:solidFill>
            <a:srgbClr val="9FF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280914" y="4074922"/>
            <a:ext cx="164401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Rahmenzeiger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(FP)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pic>
        <p:nvPicPr>
          <p:cNvPr id="33" name="object 3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09186" y="4168140"/>
            <a:ext cx="177926" cy="1110361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78545" y="4103370"/>
            <a:ext cx="76200" cy="162052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8294878" y="4055490"/>
            <a:ext cx="1244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9FF1EA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4026" y="4753736"/>
            <a:ext cx="347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5,</a:t>
            </a:r>
            <a:r>
              <a:rPr sz="1200" spc="-15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50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74026" y="4448682"/>
            <a:ext cx="347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5,</a:t>
            </a:r>
            <a:r>
              <a:rPr sz="1200" spc="-15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50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51090" y="4057650"/>
            <a:ext cx="599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BP</a:t>
            </a:r>
            <a:r>
              <a:rPr sz="1200" spc="-10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+</a:t>
            </a:r>
            <a:r>
              <a:rPr sz="1200" spc="-10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25" dirty="0">
                <a:solidFill>
                  <a:srgbClr val="FF3300"/>
                </a:solidFill>
                <a:latin typeface="Consolas"/>
                <a:cs typeface="Consolas"/>
              </a:rPr>
              <a:t>14</a:t>
            </a:r>
            <a:endParaRPr sz="120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46346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1271" y="4256532"/>
            <a:ext cx="4029710" cy="181610"/>
          </a:xfrm>
          <a:custGeom>
            <a:avLst/>
            <a:gdLst/>
            <a:ahLst/>
            <a:cxnLst/>
            <a:rect l="l" t="t" r="r" b="b"/>
            <a:pathLst>
              <a:path w="4029709" h="181610">
                <a:moveTo>
                  <a:pt x="0" y="181356"/>
                </a:moveTo>
                <a:lnTo>
                  <a:pt x="4029455" y="181356"/>
                </a:lnTo>
                <a:lnTo>
                  <a:pt x="4029455" y="0"/>
                </a:lnTo>
                <a:lnTo>
                  <a:pt x="0" y="0"/>
                </a:lnTo>
                <a:lnTo>
                  <a:pt x="0" y="181356"/>
                </a:lnTo>
                <a:close/>
              </a:path>
            </a:pathLst>
          </a:custGeom>
          <a:solidFill>
            <a:srgbClr val="DEF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47672" y="106679"/>
            <a:ext cx="8879205" cy="3997960"/>
            <a:chOff x="1947672" y="106679"/>
            <a:chExt cx="8879205" cy="3997960"/>
          </a:xfrm>
        </p:grpSpPr>
        <p:sp>
          <p:nvSpPr>
            <p:cNvPr id="4" name="object 4"/>
            <p:cNvSpPr/>
            <p:nvPr/>
          </p:nvSpPr>
          <p:spPr>
            <a:xfrm>
              <a:off x="4081272" y="1696212"/>
              <a:ext cx="4029710" cy="2407920"/>
            </a:xfrm>
            <a:custGeom>
              <a:avLst/>
              <a:gdLst/>
              <a:ahLst/>
              <a:cxnLst/>
              <a:rect l="l" t="t" r="r" b="b"/>
              <a:pathLst>
                <a:path w="4029709" h="2407920">
                  <a:moveTo>
                    <a:pt x="0" y="2407919"/>
                  </a:moveTo>
                  <a:lnTo>
                    <a:pt x="4029455" y="2407919"/>
                  </a:lnTo>
                  <a:lnTo>
                    <a:pt x="4029455" y="0"/>
                  </a:lnTo>
                  <a:lnTo>
                    <a:pt x="0" y="0"/>
                  </a:lnTo>
                  <a:lnTo>
                    <a:pt x="0" y="2407919"/>
                  </a:lnTo>
                  <a:close/>
                </a:path>
              </a:pathLst>
            </a:custGeom>
            <a:solidFill>
              <a:srgbClr val="DEF9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7672" y="106679"/>
              <a:ext cx="8878824" cy="23820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7672" y="236219"/>
              <a:ext cx="8878824" cy="1621536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4081271" y="4724400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9FF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38826" y="4762246"/>
            <a:ext cx="15265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Lokale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Variablen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81271" y="5631179"/>
            <a:ext cx="4029710" cy="285115"/>
          </a:xfrm>
          <a:prstGeom prst="rect">
            <a:avLst/>
          </a:prstGeom>
          <a:solidFill>
            <a:srgbClr val="79EE8F"/>
          </a:solidFill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500" spc="-10" dirty="0">
                <a:latin typeface="Consolas"/>
                <a:cs typeface="Consolas"/>
              </a:rPr>
              <a:t>*envp</a:t>
            </a:r>
            <a:endParaRPr sz="500">
              <a:latin typeface="Consolas"/>
              <a:cs typeface="Consolas"/>
            </a:endParaRPr>
          </a:p>
          <a:p>
            <a:pPr marL="1926589" marR="1915795" indent="-3810" algn="ctr">
              <a:lnSpc>
                <a:spcPct val="100000"/>
              </a:lnSpc>
            </a:pPr>
            <a:r>
              <a:rPr sz="500" spc="-10" dirty="0">
                <a:latin typeface="Consolas"/>
                <a:cs typeface="Consolas"/>
              </a:rPr>
              <a:t>*argv arg</a:t>
            </a:r>
            <a:r>
              <a:rPr sz="500" spc="-204" dirty="0">
                <a:latin typeface="Consolas"/>
                <a:cs typeface="Consolas"/>
              </a:rPr>
              <a:t> </a:t>
            </a:r>
            <a:r>
              <a:rPr sz="500" spc="-50" dirty="0">
                <a:latin typeface="Consolas"/>
                <a:cs typeface="Consolas"/>
              </a:rPr>
              <a:t>c</a:t>
            </a:r>
            <a:endParaRPr sz="5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1271" y="5475732"/>
            <a:ext cx="4029710" cy="155575"/>
          </a:xfrm>
          <a:prstGeom prst="rect">
            <a:avLst/>
          </a:prstGeom>
          <a:solidFill>
            <a:srgbClr val="9FF3AE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080"/>
              </a:lnSpc>
            </a:pPr>
            <a:r>
              <a:rPr sz="1000" b="0" spc="-10" dirty="0">
                <a:latin typeface="Calibri Light"/>
                <a:cs typeface="Calibri Light"/>
              </a:rPr>
              <a:t>Return-</a:t>
            </a:r>
            <a:r>
              <a:rPr sz="1000" b="0" dirty="0">
                <a:latin typeface="Calibri Light"/>
                <a:cs typeface="Calibri Light"/>
              </a:rPr>
              <a:t>Adresse</a:t>
            </a:r>
            <a:r>
              <a:rPr sz="1000" b="0" spc="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66872" y="4509515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799"/>
                </a:lnTo>
                <a:lnTo>
                  <a:pt x="457200" y="304799"/>
                </a:lnTo>
                <a:lnTo>
                  <a:pt x="609600" y="152399"/>
                </a:lnTo>
                <a:lnTo>
                  <a:pt x="457200" y="0"/>
                </a:lnTo>
                <a:close/>
              </a:path>
            </a:pathLst>
          </a:custGeom>
          <a:solidFill>
            <a:srgbClr val="EEB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10509" y="4496765"/>
            <a:ext cx="2457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latin typeface="Calibri Light"/>
                <a:cs typeface="Calibri Light"/>
              </a:rPr>
              <a:t>SP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66872" y="386791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800"/>
                </a:lnTo>
                <a:lnTo>
                  <a:pt x="457200" y="304800"/>
                </a:lnTo>
                <a:lnTo>
                  <a:pt x="609600" y="152400"/>
                </a:lnTo>
                <a:lnTo>
                  <a:pt x="457200" y="0"/>
                </a:lnTo>
                <a:close/>
              </a:path>
            </a:pathLst>
          </a:custGeom>
          <a:solidFill>
            <a:srgbClr val="7DEA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10509" y="3856735"/>
            <a:ext cx="247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latin typeface="Calibri Light"/>
                <a:cs typeface="Calibri Light"/>
              </a:rPr>
              <a:t>FP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178545" y="4447794"/>
            <a:ext cx="76200" cy="1470660"/>
            <a:chOff x="8178545" y="4447794"/>
            <a:chExt cx="76200" cy="1470660"/>
          </a:xfrm>
        </p:grpSpPr>
        <p:sp>
          <p:nvSpPr>
            <p:cNvPr id="16" name="object 16"/>
            <p:cNvSpPr/>
            <p:nvPr/>
          </p:nvSpPr>
          <p:spPr>
            <a:xfrm>
              <a:off x="8178545" y="5631941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70"/>
                  </a:moveTo>
                  <a:lnTo>
                    <a:pt x="0" y="210070"/>
                  </a:lnTo>
                  <a:lnTo>
                    <a:pt x="38100" y="286270"/>
                  </a:lnTo>
                  <a:lnTo>
                    <a:pt x="69850" y="222770"/>
                  </a:lnTo>
                  <a:lnTo>
                    <a:pt x="28194" y="222770"/>
                  </a:lnTo>
                  <a:lnTo>
                    <a:pt x="28194" y="210070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70"/>
                  </a:lnTo>
                  <a:lnTo>
                    <a:pt x="48005" y="222770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70"/>
                  </a:moveTo>
                  <a:lnTo>
                    <a:pt x="48005" y="210070"/>
                  </a:lnTo>
                  <a:lnTo>
                    <a:pt x="48005" y="222770"/>
                  </a:lnTo>
                  <a:lnTo>
                    <a:pt x="69850" y="222770"/>
                  </a:lnTo>
                  <a:lnTo>
                    <a:pt x="76200" y="210070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9EE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8545" y="5481066"/>
              <a:ext cx="76200" cy="16200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8545" y="5292090"/>
              <a:ext cx="76200" cy="16205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178545" y="5014722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7"/>
                  </a:moveTo>
                  <a:lnTo>
                    <a:pt x="0" y="210057"/>
                  </a:lnTo>
                  <a:lnTo>
                    <a:pt x="38100" y="286257"/>
                  </a:lnTo>
                  <a:lnTo>
                    <a:pt x="69850" y="222757"/>
                  </a:lnTo>
                  <a:lnTo>
                    <a:pt x="28194" y="222757"/>
                  </a:lnTo>
                  <a:lnTo>
                    <a:pt x="28194" y="210057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7"/>
                  </a:lnTo>
                  <a:lnTo>
                    <a:pt x="48005" y="222757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7"/>
                  </a:moveTo>
                  <a:lnTo>
                    <a:pt x="48005" y="210057"/>
                  </a:lnTo>
                  <a:lnTo>
                    <a:pt x="48005" y="222757"/>
                  </a:lnTo>
                  <a:lnTo>
                    <a:pt x="69850" y="222757"/>
                  </a:lnTo>
                  <a:lnTo>
                    <a:pt x="76200" y="210057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9E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78545" y="4729734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8"/>
                  </a:moveTo>
                  <a:lnTo>
                    <a:pt x="0" y="210058"/>
                  </a:lnTo>
                  <a:lnTo>
                    <a:pt x="38100" y="286258"/>
                  </a:lnTo>
                  <a:lnTo>
                    <a:pt x="69850" y="222758"/>
                  </a:lnTo>
                  <a:lnTo>
                    <a:pt x="28194" y="222758"/>
                  </a:lnTo>
                  <a:lnTo>
                    <a:pt x="28194" y="210058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8"/>
                  </a:lnTo>
                  <a:lnTo>
                    <a:pt x="48005" y="222758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8"/>
                  </a:moveTo>
                  <a:lnTo>
                    <a:pt x="48005" y="210058"/>
                  </a:lnTo>
                  <a:lnTo>
                    <a:pt x="48005" y="222758"/>
                  </a:lnTo>
                  <a:lnTo>
                    <a:pt x="69850" y="222758"/>
                  </a:lnTo>
                  <a:lnTo>
                    <a:pt x="76200" y="210058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9FF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178545" y="4447794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7"/>
                  </a:moveTo>
                  <a:lnTo>
                    <a:pt x="0" y="210057"/>
                  </a:lnTo>
                  <a:lnTo>
                    <a:pt x="38100" y="286257"/>
                  </a:lnTo>
                  <a:lnTo>
                    <a:pt x="69850" y="222757"/>
                  </a:lnTo>
                  <a:lnTo>
                    <a:pt x="28194" y="222757"/>
                  </a:lnTo>
                  <a:lnTo>
                    <a:pt x="28194" y="210057"/>
                  </a:lnTo>
                  <a:close/>
                </a:path>
                <a:path w="76200" h="286385">
                  <a:moveTo>
                    <a:pt x="48005" y="63499"/>
                  </a:moveTo>
                  <a:lnTo>
                    <a:pt x="28194" y="63499"/>
                  </a:lnTo>
                  <a:lnTo>
                    <a:pt x="28194" y="222757"/>
                  </a:lnTo>
                  <a:lnTo>
                    <a:pt x="48005" y="222757"/>
                  </a:lnTo>
                  <a:lnTo>
                    <a:pt x="48005" y="63499"/>
                  </a:lnTo>
                  <a:close/>
                </a:path>
                <a:path w="76200" h="286385">
                  <a:moveTo>
                    <a:pt x="76200" y="210057"/>
                  </a:moveTo>
                  <a:lnTo>
                    <a:pt x="48005" y="210057"/>
                  </a:lnTo>
                  <a:lnTo>
                    <a:pt x="48005" y="222757"/>
                  </a:lnTo>
                  <a:lnTo>
                    <a:pt x="69850" y="222757"/>
                  </a:lnTo>
                  <a:lnTo>
                    <a:pt x="76200" y="210057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199"/>
                  </a:lnTo>
                  <a:lnTo>
                    <a:pt x="28194" y="76199"/>
                  </a:lnTo>
                  <a:lnTo>
                    <a:pt x="28194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499"/>
                  </a:moveTo>
                  <a:lnTo>
                    <a:pt x="48005" y="63499"/>
                  </a:lnTo>
                  <a:lnTo>
                    <a:pt x="48005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79E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294878" y="4393306"/>
            <a:ext cx="223520" cy="147129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400" spc="-50" dirty="0">
                <a:solidFill>
                  <a:srgbClr val="79EEC2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  <a:spcBef>
                <a:spcPts val="150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495"/>
              </a:lnSpc>
            </a:pPr>
            <a:r>
              <a:rPr sz="1400" spc="-50" dirty="0">
                <a:solidFill>
                  <a:srgbClr val="9FF3AE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90"/>
              </a:lnSpc>
            </a:pPr>
            <a:r>
              <a:rPr sz="1400" spc="-25" dirty="0">
                <a:solidFill>
                  <a:srgbClr val="79EE8F"/>
                </a:solidFill>
                <a:latin typeface="Cambria Math"/>
                <a:cs typeface="Cambria Math"/>
              </a:rPr>
              <a:t>10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166872" y="5739384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799"/>
                </a:lnTo>
                <a:lnTo>
                  <a:pt x="457200" y="304799"/>
                </a:lnTo>
                <a:lnTo>
                  <a:pt x="609600" y="152399"/>
                </a:lnTo>
                <a:lnTo>
                  <a:pt x="4572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307460" y="5727293"/>
            <a:ext cx="2514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SB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Rahmenzeiger</a:t>
            </a:r>
            <a:r>
              <a:rPr spc="-195" dirty="0"/>
              <a:t> </a:t>
            </a:r>
            <a:r>
              <a:rPr spc="-10" dirty="0"/>
              <a:t>verschieben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956046" y="5172112"/>
            <a:ext cx="2806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0"/>
              </a:lnSpc>
            </a:pPr>
            <a:r>
              <a:rPr sz="1000" spc="-20" dirty="0">
                <a:latin typeface="Consolas"/>
                <a:cs typeface="Consolas"/>
              </a:rPr>
              <a:t>NULL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81271" y="5297423"/>
            <a:ext cx="4029710" cy="178435"/>
          </a:xfrm>
          <a:prstGeom prst="rect">
            <a:avLst/>
          </a:prstGeom>
          <a:solidFill>
            <a:srgbClr val="9FF1CD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80"/>
              </a:lnSpc>
            </a:pPr>
            <a:r>
              <a:rPr sz="1000" spc="-20" dirty="0">
                <a:latin typeface="Consolas"/>
                <a:cs typeface="Consolas"/>
              </a:rPr>
              <a:t>NULL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81271" y="5010911"/>
            <a:ext cx="4029710" cy="287020"/>
          </a:xfrm>
          <a:prstGeom prst="rect">
            <a:avLst/>
          </a:prstGeom>
          <a:solidFill>
            <a:srgbClr val="79EEC2"/>
          </a:solidFill>
        </p:spPr>
        <p:txBody>
          <a:bodyPr vert="horz" wrap="square" lIns="0" tIns="495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90"/>
              </a:spcBef>
            </a:pPr>
            <a:r>
              <a:rPr sz="1000" b="0" dirty="0">
                <a:latin typeface="Calibri Light"/>
                <a:cs typeface="Calibri Light"/>
              </a:rPr>
              <a:t>Gerettete</a:t>
            </a:r>
            <a:r>
              <a:rPr sz="1000" b="0" spc="-4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Register,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die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in</a:t>
            </a:r>
            <a:r>
              <a:rPr sz="1000" b="0" spc="-1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r>
              <a:rPr sz="1000" spc="-340" dirty="0">
                <a:latin typeface="Consolas"/>
                <a:cs typeface="Consolas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verwendet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wurden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081271" y="4437888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79EE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596382" y="4475734"/>
            <a:ext cx="1012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Parameter</a:t>
            </a:r>
            <a:r>
              <a:rPr sz="1000" b="0" spc="-1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spc="-25" dirty="0">
                <a:latin typeface="Consolas"/>
                <a:cs typeface="Consolas"/>
              </a:rPr>
              <a:t>f()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081271" y="4104132"/>
            <a:ext cx="4029710" cy="152400"/>
          </a:xfrm>
          <a:custGeom>
            <a:avLst/>
            <a:gdLst/>
            <a:ahLst/>
            <a:cxnLst/>
            <a:rect l="l" t="t" r="r" b="b"/>
            <a:pathLst>
              <a:path w="4029709" h="152400">
                <a:moveTo>
                  <a:pt x="4029455" y="0"/>
                </a:moveTo>
                <a:lnTo>
                  <a:pt x="0" y="0"/>
                </a:lnTo>
                <a:lnTo>
                  <a:pt x="0" y="152400"/>
                </a:lnTo>
                <a:lnTo>
                  <a:pt x="4029455" y="152400"/>
                </a:lnTo>
                <a:lnTo>
                  <a:pt x="4029455" y="0"/>
                </a:lnTo>
                <a:close/>
              </a:path>
            </a:pathLst>
          </a:custGeom>
          <a:solidFill>
            <a:srgbClr val="9FF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280914" y="4074922"/>
            <a:ext cx="164401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Rahmenzeiger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(FP)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pic>
        <p:nvPicPr>
          <p:cNvPr id="33" name="object 3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09186" y="4168140"/>
            <a:ext cx="177926" cy="1110361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78545" y="4103370"/>
            <a:ext cx="76200" cy="162052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8294878" y="4055490"/>
            <a:ext cx="1244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9FF1EA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4026" y="4753736"/>
            <a:ext cx="347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5,</a:t>
            </a:r>
            <a:r>
              <a:rPr sz="1200" spc="-15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50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74026" y="4448682"/>
            <a:ext cx="347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5,</a:t>
            </a:r>
            <a:r>
              <a:rPr sz="1200" spc="-15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50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51090" y="4057650"/>
            <a:ext cx="599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BP</a:t>
            </a:r>
            <a:r>
              <a:rPr sz="1200" spc="-10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+</a:t>
            </a:r>
            <a:r>
              <a:rPr sz="1200" spc="-10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25" dirty="0">
                <a:solidFill>
                  <a:srgbClr val="FF3300"/>
                </a:solidFill>
                <a:latin typeface="Consolas"/>
                <a:cs typeface="Consolas"/>
              </a:rPr>
              <a:t>14</a:t>
            </a:r>
            <a:endParaRPr sz="120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518142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1271" y="4256532"/>
            <a:ext cx="4029710" cy="181610"/>
          </a:xfrm>
          <a:custGeom>
            <a:avLst/>
            <a:gdLst/>
            <a:ahLst/>
            <a:cxnLst/>
            <a:rect l="l" t="t" r="r" b="b"/>
            <a:pathLst>
              <a:path w="4029709" h="181610">
                <a:moveTo>
                  <a:pt x="0" y="181356"/>
                </a:moveTo>
                <a:lnTo>
                  <a:pt x="4029455" y="181356"/>
                </a:lnTo>
                <a:lnTo>
                  <a:pt x="4029455" y="0"/>
                </a:lnTo>
                <a:lnTo>
                  <a:pt x="0" y="0"/>
                </a:lnTo>
                <a:lnTo>
                  <a:pt x="0" y="181356"/>
                </a:lnTo>
                <a:close/>
              </a:path>
            </a:pathLst>
          </a:custGeom>
          <a:solidFill>
            <a:srgbClr val="DEF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47672" y="106679"/>
            <a:ext cx="8879205" cy="3997960"/>
            <a:chOff x="1947672" y="106679"/>
            <a:chExt cx="8879205" cy="3997960"/>
          </a:xfrm>
        </p:grpSpPr>
        <p:sp>
          <p:nvSpPr>
            <p:cNvPr id="4" name="object 4"/>
            <p:cNvSpPr/>
            <p:nvPr/>
          </p:nvSpPr>
          <p:spPr>
            <a:xfrm>
              <a:off x="4081272" y="1696212"/>
              <a:ext cx="4029710" cy="2407920"/>
            </a:xfrm>
            <a:custGeom>
              <a:avLst/>
              <a:gdLst/>
              <a:ahLst/>
              <a:cxnLst/>
              <a:rect l="l" t="t" r="r" b="b"/>
              <a:pathLst>
                <a:path w="4029709" h="2407920">
                  <a:moveTo>
                    <a:pt x="0" y="2407919"/>
                  </a:moveTo>
                  <a:lnTo>
                    <a:pt x="4029455" y="2407919"/>
                  </a:lnTo>
                  <a:lnTo>
                    <a:pt x="4029455" y="0"/>
                  </a:lnTo>
                  <a:lnTo>
                    <a:pt x="0" y="0"/>
                  </a:lnTo>
                  <a:lnTo>
                    <a:pt x="0" y="2407919"/>
                  </a:lnTo>
                  <a:close/>
                </a:path>
              </a:pathLst>
            </a:custGeom>
            <a:solidFill>
              <a:srgbClr val="DEF9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7672" y="106679"/>
              <a:ext cx="8878824" cy="23820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7672" y="236219"/>
              <a:ext cx="8878824" cy="1621536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4081271" y="4724400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9FF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38826" y="4762246"/>
            <a:ext cx="15265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Lokale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Variablen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81271" y="5631179"/>
            <a:ext cx="4029710" cy="285115"/>
          </a:xfrm>
          <a:prstGeom prst="rect">
            <a:avLst/>
          </a:prstGeom>
          <a:solidFill>
            <a:srgbClr val="79EE8F"/>
          </a:solidFill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500" spc="-10" dirty="0">
                <a:latin typeface="Consolas"/>
                <a:cs typeface="Consolas"/>
              </a:rPr>
              <a:t>*envp</a:t>
            </a:r>
            <a:endParaRPr sz="500">
              <a:latin typeface="Consolas"/>
              <a:cs typeface="Consolas"/>
            </a:endParaRPr>
          </a:p>
          <a:p>
            <a:pPr marL="1926589" marR="1915795" indent="-3810" algn="ctr">
              <a:lnSpc>
                <a:spcPct val="100000"/>
              </a:lnSpc>
            </a:pPr>
            <a:r>
              <a:rPr sz="500" spc="-10" dirty="0">
                <a:latin typeface="Consolas"/>
                <a:cs typeface="Consolas"/>
              </a:rPr>
              <a:t>*argv arg</a:t>
            </a:r>
            <a:r>
              <a:rPr sz="500" spc="-204" dirty="0">
                <a:latin typeface="Consolas"/>
                <a:cs typeface="Consolas"/>
              </a:rPr>
              <a:t> </a:t>
            </a:r>
            <a:r>
              <a:rPr sz="500" spc="-50" dirty="0">
                <a:latin typeface="Consolas"/>
                <a:cs typeface="Consolas"/>
              </a:rPr>
              <a:t>c</a:t>
            </a:r>
            <a:endParaRPr sz="5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1271" y="5475732"/>
            <a:ext cx="4029710" cy="155575"/>
          </a:xfrm>
          <a:prstGeom prst="rect">
            <a:avLst/>
          </a:prstGeom>
          <a:solidFill>
            <a:srgbClr val="9FF3AE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080"/>
              </a:lnSpc>
            </a:pPr>
            <a:r>
              <a:rPr sz="1000" b="0" spc="-10" dirty="0">
                <a:latin typeface="Calibri Light"/>
                <a:cs typeface="Calibri Light"/>
              </a:rPr>
              <a:t>Return-</a:t>
            </a:r>
            <a:r>
              <a:rPr sz="1000" b="0" dirty="0">
                <a:latin typeface="Calibri Light"/>
                <a:cs typeface="Calibri Light"/>
              </a:rPr>
              <a:t>Adresse</a:t>
            </a:r>
            <a:r>
              <a:rPr sz="1000" b="0" spc="3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66872" y="3028188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800"/>
                </a:lnTo>
                <a:lnTo>
                  <a:pt x="457200" y="304800"/>
                </a:lnTo>
                <a:lnTo>
                  <a:pt x="609600" y="152400"/>
                </a:lnTo>
                <a:lnTo>
                  <a:pt x="457200" y="0"/>
                </a:lnTo>
                <a:close/>
              </a:path>
            </a:pathLst>
          </a:custGeom>
          <a:solidFill>
            <a:srgbClr val="EEB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66872" y="386791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800"/>
                </a:lnTo>
                <a:lnTo>
                  <a:pt x="457200" y="304800"/>
                </a:lnTo>
                <a:lnTo>
                  <a:pt x="609600" y="152400"/>
                </a:lnTo>
                <a:lnTo>
                  <a:pt x="457200" y="0"/>
                </a:lnTo>
                <a:close/>
              </a:path>
            </a:pathLst>
          </a:custGeom>
          <a:solidFill>
            <a:srgbClr val="7DEA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310509" y="3016377"/>
            <a:ext cx="247015" cy="1140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latin typeface="Calibri Light"/>
                <a:cs typeface="Calibri Light"/>
              </a:rPr>
              <a:t>SP</a:t>
            </a: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8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800" b="0" spc="-25" dirty="0">
                <a:latin typeface="Calibri Light"/>
                <a:cs typeface="Calibri Light"/>
              </a:rPr>
              <a:t>FP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178545" y="4447794"/>
            <a:ext cx="76200" cy="1470660"/>
            <a:chOff x="8178545" y="4447794"/>
            <a:chExt cx="76200" cy="1470660"/>
          </a:xfrm>
        </p:grpSpPr>
        <p:sp>
          <p:nvSpPr>
            <p:cNvPr id="15" name="object 15"/>
            <p:cNvSpPr/>
            <p:nvPr/>
          </p:nvSpPr>
          <p:spPr>
            <a:xfrm>
              <a:off x="8178545" y="5631941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70"/>
                  </a:moveTo>
                  <a:lnTo>
                    <a:pt x="0" y="210070"/>
                  </a:lnTo>
                  <a:lnTo>
                    <a:pt x="38100" y="286270"/>
                  </a:lnTo>
                  <a:lnTo>
                    <a:pt x="69850" y="222770"/>
                  </a:lnTo>
                  <a:lnTo>
                    <a:pt x="28194" y="222770"/>
                  </a:lnTo>
                  <a:lnTo>
                    <a:pt x="28194" y="210070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70"/>
                  </a:lnTo>
                  <a:lnTo>
                    <a:pt x="48005" y="222770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70"/>
                  </a:moveTo>
                  <a:lnTo>
                    <a:pt x="48005" y="210070"/>
                  </a:lnTo>
                  <a:lnTo>
                    <a:pt x="48005" y="222770"/>
                  </a:lnTo>
                  <a:lnTo>
                    <a:pt x="69850" y="222770"/>
                  </a:lnTo>
                  <a:lnTo>
                    <a:pt x="76200" y="210070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9EE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8545" y="5481066"/>
              <a:ext cx="76200" cy="16200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8545" y="5292090"/>
              <a:ext cx="76200" cy="16205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178545" y="5014722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7"/>
                  </a:moveTo>
                  <a:lnTo>
                    <a:pt x="0" y="210057"/>
                  </a:lnTo>
                  <a:lnTo>
                    <a:pt x="38100" y="286257"/>
                  </a:lnTo>
                  <a:lnTo>
                    <a:pt x="69850" y="222757"/>
                  </a:lnTo>
                  <a:lnTo>
                    <a:pt x="28194" y="222757"/>
                  </a:lnTo>
                  <a:lnTo>
                    <a:pt x="28194" y="210057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7"/>
                  </a:lnTo>
                  <a:lnTo>
                    <a:pt x="48005" y="222757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7"/>
                  </a:moveTo>
                  <a:lnTo>
                    <a:pt x="48005" y="210057"/>
                  </a:lnTo>
                  <a:lnTo>
                    <a:pt x="48005" y="222757"/>
                  </a:lnTo>
                  <a:lnTo>
                    <a:pt x="69850" y="222757"/>
                  </a:lnTo>
                  <a:lnTo>
                    <a:pt x="76200" y="210057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79E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78545" y="4729734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8"/>
                  </a:moveTo>
                  <a:lnTo>
                    <a:pt x="0" y="210058"/>
                  </a:lnTo>
                  <a:lnTo>
                    <a:pt x="38100" y="286258"/>
                  </a:lnTo>
                  <a:lnTo>
                    <a:pt x="69850" y="222758"/>
                  </a:lnTo>
                  <a:lnTo>
                    <a:pt x="28194" y="222758"/>
                  </a:lnTo>
                  <a:lnTo>
                    <a:pt x="28194" y="210058"/>
                  </a:lnTo>
                  <a:close/>
                </a:path>
                <a:path w="76200" h="286385">
                  <a:moveTo>
                    <a:pt x="48005" y="63500"/>
                  </a:moveTo>
                  <a:lnTo>
                    <a:pt x="28194" y="63500"/>
                  </a:lnTo>
                  <a:lnTo>
                    <a:pt x="28194" y="222758"/>
                  </a:lnTo>
                  <a:lnTo>
                    <a:pt x="48005" y="222758"/>
                  </a:lnTo>
                  <a:lnTo>
                    <a:pt x="48005" y="63500"/>
                  </a:lnTo>
                  <a:close/>
                </a:path>
                <a:path w="76200" h="286385">
                  <a:moveTo>
                    <a:pt x="76200" y="210058"/>
                  </a:moveTo>
                  <a:lnTo>
                    <a:pt x="48005" y="210058"/>
                  </a:lnTo>
                  <a:lnTo>
                    <a:pt x="48005" y="222758"/>
                  </a:lnTo>
                  <a:lnTo>
                    <a:pt x="69850" y="222758"/>
                  </a:lnTo>
                  <a:lnTo>
                    <a:pt x="76200" y="210058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200"/>
                  </a:lnTo>
                  <a:lnTo>
                    <a:pt x="28194" y="76200"/>
                  </a:lnTo>
                  <a:lnTo>
                    <a:pt x="28194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500"/>
                  </a:moveTo>
                  <a:lnTo>
                    <a:pt x="48005" y="63500"/>
                  </a:lnTo>
                  <a:lnTo>
                    <a:pt x="4800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9FF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78545" y="4447794"/>
              <a:ext cx="76200" cy="286385"/>
            </a:xfrm>
            <a:custGeom>
              <a:avLst/>
              <a:gdLst/>
              <a:ahLst/>
              <a:cxnLst/>
              <a:rect l="l" t="t" r="r" b="b"/>
              <a:pathLst>
                <a:path w="76200" h="286385">
                  <a:moveTo>
                    <a:pt x="28194" y="210057"/>
                  </a:moveTo>
                  <a:lnTo>
                    <a:pt x="0" y="210057"/>
                  </a:lnTo>
                  <a:lnTo>
                    <a:pt x="38100" y="286257"/>
                  </a:lnTo>
                  <a:lnTo>
                    <a:pt x="69850" y="222757"/>
                  </a:lnTo>
                  <a:lnTo>
                    <a:pt x="28194" y="222757"/>
                  </a:lnTo>
                  <a:lnTo>
                    <a:pt x="28194" y="210057"/>
                  </a:lnTo>
                  <a:close/>
                </a:path>
                <a:path w="76200" h="286385">
                  <a:moveTo>
                    <a:pt x="48005" y="63499"/>
                  </a:moveTo>
                  <a:lnTo>
                    <a:pt x="28194" y="63499"/>
                  </a:lnTo>
                  <a:lnTo>
                    <a:pt x="28194" y="222757"/>
                  </a:lnTo>
                  <a:lnTo>
                    <a:pt x="48005" y="222757"/>
                  </a:lnTo>
                  <a:lnTo>
                    <a:pt x="48005" y="63499"/>
                  </a:lnTo>
                  <a:close/>
                </a:path>
                <a:path w="76200" h="286385">
                  <a:moveTo>
                    <a:pt x="76200" y="210057"/>
                  </a:moveTo>
                  <a:lnTo>
                    <a:pt x="48005" y="210057"/>
                  </a:lnTo>
                  <a:lnTo>
                    <a:pt x="48005" y="222757"/>
                  </a:lnTo>
                  <a:lnTo>
                    <a:pt x="69850" y="222757"/>
                  </a:lnTo>
                  <a:lnTo>
                    <a:pt x="76200" y="210057"/>
                  </a:lnTo>
                  <a:close/>
                </a:path>
                <a:path w="76200" h="286385">
                  <a:moveTo>
                    <a:pt x="38100" y="0"/>
                  </a:moveTo>
                  <a:lnTo>
                    <a:pt x="0" y="76199"/>
                  </a:lnTo>
                  <a:lnTo>
                    <a:pt x="28194" y="76199"/>
                  </a:lnTo>
                  <a:lnTo>
                    <a:pt x="28194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286385">
                  <a:moveTo>
                    <a:pt x="69850" y="63499"/>
                  </a:moveTo>
                  <a:lnTo>
                    <a:pt x="48005" y="63499"/>
                  </a:lnTo>
                  <a:lnTo>
                    <a:pt x="48005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79E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294878" y="4393306"/>
            <a:ext cx="223520" cy="147129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400" spc="-50" dirty="0">
                <a:solidFill>
                  <a:srgbClr val="79EEC2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spc="-50" dirty="0">
                <a:solidFill>
                  <a:srgbClr val="7AECE1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85"/>
              </a:lnSpc>
              <a:spcBef>
                <a:spcPts val="150"/>
              </a:spcBef>
            </a:pPr>
            <a:r>
              <a:rPr sz="1400" spc="-50" dirty="0">
                <a:solidFill>
                  <a:srgbClr val="9FF1CD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495"/>
              </a:lnSpc>
            </a:pPr>
            <a:r>
              <a:rPr sz="1400" spc="-50" dirty="0">
                <a:solidFill>
                  <a:srgbClr val="9FF3AE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590"/>
              </a:lnSpc>
            </a:pPr>
            <a:r>
              <a:rPr sz="1400" spc="-25" dirty="0">
                <a:solidFill>
                  <a:srgbClr val="79EE8F"/>
                </a:solidFill>
                <a:latin typeface="Cambria Math"/>
                <a:cs typeface="Cambria Math"/>
              </a:rPr>
              <a:t>10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166872" y="5739384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0" y="0"/>
                </a:lnTo>
                <a:lnTo>
                  <a:pt x="0" y="304799"/>
                </a:lnTo>
                <a:lnTo>
                  <a:pt x="457200" y="304799"/>
                </a:lnTo>
                <a:lnTo>
                  <a:pt x="609600" y="152399"/>
                </a:lnTo>
                <a:lnTo>
                  <a:pt x="4572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307460" y="5727293"/>
            <a:ext cx="2514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SB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Stapelzeiger</a:t>
            </a:r>
            <a:r>
              <a:rPr spc="-250" dirty="0"/>
              <a:t> </a:t>
            </a:r>
            <a:r>
              <a:rPr spc="-10" dirty="0"/>
              <a:t>verschieben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956046" y="5172112"/>
            <a:ext cx="2806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0"/>
              </a:lnSpc>
            </a:pPr>
            <a:r>
              <a:rPr sz="1000" spc="-20" dirty="0">
                <a:latin typeface="Consolas"/>
                <a:cs typeface="Consolas"/>
              </a:rPr>
              <a:t>NULL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81271" y="5297423"/>
            <a:ext cx="4029710" cy="178435"/>
          </a:xfrm>
          <a:prstGeom prst="rect">
            <a:avLst/>
          </a:prstGeom>
          <a:solidFill>
            <a:srgbClr val="9FF1CD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80"/>
              </a:lnSpc>
            </a:pPr>
            <a:r>
              <a:rPr sz="1000" spc="-20" dirty="0">
                <a:latin typeface="Consolas"/>
                <a:cs typeface="Consolas"/>
              </a:rPr>
              <a:t>NULL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81271" y="5010911"/>
            <a:ext cx="4029710" cy="287020"/>
          </a:xfrm>
          <a:prstGeom prst="rect">
            <a:avLst/>
          </a:prstGeom>
          <a:solidFill>
            <a:srgbClr val="79EEC2"/>
          </a:solidFill>
        </p:spPr>
        <p:txBody>
          <a:bodyPr vert="horz" wrap="square" lIns="0" tIns="495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90"/>
              </a:spcBef>
            </a:pPr>
            <a:r>
              <a:rPr sz="1000" b="0" dirty="0">
                <a:latin typeface="Calibri Light"/>
                <a:cs typeface="Calibri Light"/>
              </a:rPr>
              <a:t>Gerettete</a:t>
            </a:r>
            <a:r>
              <a:rPr sz="1000" b="0" spc="-4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Register,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die</a:t>
            </a:r>
            <a:r>
              <a:rPr sz="1000" b="0" spc="-2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in</a:t>
            </a:r>
            <a:r>
              <a:rPr sz="1000" b="0" spc="-1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r>
              <a:rPr sz="1000" spc="-340" dirty="0">
                <a:latin typeface="Consolas"/>
                <a:cs typeface="Consolas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verwendet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spc="-10" dirty="0">
                <a:latin typeface="Calibri Light"/>
                <a:cs typeface="Calibri Light"/>
              </a:rPr>
              <a:t>wurden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081271" y="4437888"/>
            <a:ext cx="4029710" cy="287020"/>
          </a:xfrm>
          <a:custGeom>
            <a:avLst/>
            <a:gdLst/>
            <a:ahLst/>
            <a:cxnLst/>
            <a:rect l="l" t="t" r="r" b="b"/>
            <a:pathLst>
              <a:path w="4029709" h="287020">
                <a:moveTo>
                  <a:pt x="4029455" y="0"/>
                </a:moveTo>
                <a:lnTo>
                  <a:pt x="0" y="0"/>
                </a:lnTo>
                <a:lnTo>
                  <a:pt x="0" y="286512"/>
                </a:lnTo>
                <a:lnTo>
                  <a:pt x="4029455" y="286512"/>
                </a:lnTo>
                <a:lnTo>
                  <a:pt x="4029455" y="0"/>
                </a:lnTo>
                <a:close/>
              </a:path>
            </a:pathLst>
          </a:custGeom>
          <a:solidFill>
            <a:srgbClr val="79EE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596382" y="4475734"/>
            <a:ext cx="1012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Parameter</a:t>
            </a:r>
            <a:r>
              <a:rPr sz="1000" b="0" spc="-10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0" dirty="0">
                <a:latin typeface="Calibri Light"/>
                <a:cs typeface="Calibri Light"/>
              </a:rPr>
              <a:t> </a:t>
            </a:r>
            <a:r>
              <a:rPr sz="1000" spc="-25" dirty="0">
                <a:latin typeface="Consolas"/>
                <a:cs typeface="Consolas"/>
              </a:rPr>
              <a:t>f()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081271" y="4104132"/>
            <a:ext cx="4029710" cy="152400"/>
          </a:xfrm>
          <a:custGeom>
            <a:avLst/>
            <a:gdLst/>
            <a:ahLst/>
            <a:cxnLst/>
            <a:rect l="l" t="t" r="r" b="b"/>
            <a:pathLst>
              <a:path w="4029709" h="152400">
                <a:moveTo>
                  <a:pt x="4029455" y="0"/>
                </a:moveTo>
                <a:lnTo>
                  <a:pt x="0" y="0"/>
                </a:lnTo>
                <a:lnTo>
                  <a:pt x="0" y="152400"/>
                </a:lnTo>
                <a:lnTo>
                  <a:pt x="4029455" y="152400"/>
                </a:lnTo>
                <a:lnTo>
                  <a:pt x="4029455" y="0"/>
                </a:lnTo>
                <a:close/>
              </a:path>
            </a:pathLst>
          </a:custGeom>
          <a:solidFill>
            <a:srgbClr val="9FF1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280914" y="4074922"/>
            <a:ext cx="164401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0" dirty="0">
                <a:latin typeface="Calibri Light"/>
                <a:cs typeface="Calibri Light"/>
              </a:rPr>
              <a:t>Rahmenzeiger</a:t>
            </a:r>
            <a:r>
              <a:rPr sz="1000" b="0" spc="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(FP)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b="0" dirty="0">
                <a:latin typeface="Calibri Light"/>
                <a:cs typeface="Calibri Light"/>
              </a:rPr>
              <a:t>von</a:t>
            </a:r>
            <a:r>
              <a:rPr sz="1000" b="0" spc="-35" dirty="0">
                <a:latin typeface="Calibri Light"/>
                <a:cs typeface="Calibri Light"/>
              </a:rPr>
              <a:t> </a:t>
            </a:r>
            <a:r>
              <a:rPr sz="1000" spc="-10" dirty="0">
                <a:latin typeface="Consolas"/>
                <a:cs typeface="Consolas"/>
              </a:rPr>
              <a:t>main()</a:t>
            </a:r>
            <a:endParaRPr sz="1000">
              <a:latin typeface="Consolas"/>
              <a:cs typeface="Consolas"/>
            </a:endParaRPr>
          </a:p>
        </p:txBody>
      </p:sp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09186" y="4168140"/>
            <a:ext cx="177926" cy="111036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78545" y="4103370"/>
            <a:ext cx="76200" cy="162052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8294878" y="4055490"/>
            <a:ext cx="1244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9FF1EA"/>
                </a:solidFill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4026" y="4753736"/>
            <a:ext cx="347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5,</a:t>
            </a:r>
            <a:r>
              <a:rPr sz="1200" spc="-15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50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4026" y="4448682"/>
            <a:ext cx="347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5,</a:t>
            </a:r>
            <a:r>
              <a:rPr sz="1200" spc="-15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50" dirty="0">
                <a:solidFill>
                  <a:srgbClr val="FF3300"/>
                </a:solidFill>
                <a:latin typeface="Consolas"/>
                <a:cs typeface="Consolas"/>
              </a:rPr>
              <a:t>3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451090" y="4057650"/>
            <a:ext cx="599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BP</a:t>
            </a:r>
            <a:r>
              <a:rPr sz="1200" spc="-10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FF3300"/>
                </a:solidFill>
                <a:latin typeface="Consolas"/>
                <a:cs typeface="Consolas"/>
              </a:rPr>
              <a:t>+</a:t>
            </a:r>
            <a:r>
              <a:rPr sz="1200" spc="-10" dirty="0">
                <a:solidFill>
                  <a:srgbClr val="FF3300"/>
                </a:solidFill>
                <a:latin typeface="Consolas"/>
                <a:cs typeface="Consolas"/>
              </a:rPr>
              <a:t> </a:t>
            </a:r>
            <a:r>
              <a:rPr sz="1200" spc="-25" dirty="0">
                <a:solidFill>
                  <a:srgbClr val="FF3300"/>
                </a:solidFill>
                <a:latin typeface="Consolas"/>
                <a:cs typeface="Consolas"/>
              </a:rPr>
              <a:t>14</a:t>
            </a:r>
            <a:endParaRPr sz="120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355120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1844</Words>
  <Application>Microsoft Office PowerPoint</Application>
  <PresentationFormat>Widescreen</PresentationFormat>
  <Paragraphs>664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Consolas</vt:lpstr>
      <vt:lpstr>Times New Roman</vt:lpstr>
      <vt:lpstr>Office Theme</vt:lpstr>
      <vt:lpstr>Stack am Beispiel erklärt</vt:lpstr>
      <vt:lpstr>Stack am Beispiel erklärt</vt:lpstr>
      <vt:lpstr>Stack nach der Initialisierung</vt:lpstr>
      <vt:lpstr>Aufruf einer Funktion</vt:lpstr>
      <vt:lpstr>Register retten</vt:lpstr>
      <vt:lpstr>Parameter auf den Stapel legen</vt:lpstr>
      <vt:lpstr>Rahmenzeiger retten</vt:lpstr>
      <vt:lpstr>Rahmenzeiger verschieben</vt:lpstr>
      <vt:lpstr>Stapelzeiger verschieben</vt:lpstr>
      <vt:lpstr>Rücksprungsadresse speichern</vt:lpstr>
      <vt:lpstr>Unterprogrammaufruf</vt:lpstr>
      <vt:lpstr>Aufruf einer weiteren Funktion</vt:lpstr>
      <vt:lpstr>Register retten</vt:lpstr>
      <vt:lpstr>Parameter auf den Stapel legen</vt:lpstr>
      <vt:lpstr>Rahmenzeiger retten</vt:lpstr>
      <vt:lpstr>Rahmenzeiger verschieben</vt:lpstr>
      <vt:lpstr>Stapelzeiger verschieben</vt:lpstr>
      <vt:lpstr>Rücksprungadresse speichern</vt:lpstr>
      <vt:lpstr>Unterprogrammaufruf</vt:lpstr>
      <vt:lpstr>Aufruf der Return-Anweisung</vt:lpstr>
      <vt:lpstr>Erzeugen des Rückgabewertes</vt:lpstr>
      <vt:lpstr>Stapel- und Rahmenzeiger wiederherstellen</vt:lpstr>
      <vt:lpstr>Rückkehr in die main</vt:lpstr>
      <vt:lpstr>Erzeugen des Rückgabewertes</vt:lpstr>
      <vt:lpstr>Stapel- und Rahmenzeiger wiederherstellen</vt:lpstr>
    </vt:vector>
  </TitlesOfParts>
  <Company>Pielsticker Seminare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Stack am Beispiel erklärt</dc:title>
  <dc:creator>Microsoft account</dc:creator>
  <cp:lastModifiedBy>Microsoft account</cp:lastModifiedBy>
  <cp:revision>1</cp:revision>
  <dcterms:created xsi:type="dcterms:W3CDTF">2024-07-19T11:05:19Z</dcterms:created>
  <dcterms:modified xsi:type="dcterms:W3CDTF">2024-07-19T11:05:47Z</dcterms:modified>
</cp:coreProperties>
</file>