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94_12338941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92_6E2ACB22.xml" ContentType="application/vnd.ms-powerpoint.comments+xml"/>
  <Override PartName="/ppt/notesSlides/notesSlide10.xml" ContentType="application/vnd.openxmlformats-officedocument.presentationml.notesSlide+xml"/>
  <Override PartName="/ppt/comments/modernComment_19B_FD0DEA3E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95_FC9879DE.xml" ContentType="application/vnd.ms-powerpoint.comments+xml"/>
  <Override PartName="/ppt/notesSlides/notesSlide14.xml" ContentType="application/vnd.openxmlformats-officedocument.presentationml.notesSlide+xml"/>
  <Override PartName="/ppt/comments/modernComment_199_84DF78CF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8" r:id="rId3"/>
    <p:sldId id="389" r:id="rId4"/>
    <p:sldId id="425" r:id="rId5"/>
    <p:sldId id="407" r:id="rId6"/>
    <p:sldId id="390" r:id="rId7"/>
    <p:sldId id="404" r:id="rId8"/>
    <p:sldId id="401" r:id="rId9"/>
    <p:sldId id="410" r:id="rId10"/>
    <p:sldId id="402" r:id="rId11"/>
    <p:sldId id="411" r:id="rId12"/>
    <p:sldId id="403" r:id="rId13"/>
    <p:sldId id="408" r:id="rId14"/>
    <p:sldId id="405" r:id="rId15"/>
    <p:sldId id="409" r:id="rId16"/>
    <p:sldId id="391" r:id="rId17"/>
    <p:sldId id="426" r:id="rId18"/>
    <p:sldId id="392" r:id="rId19"/>
    <p:sldId id="393" r:id="rId20"/>
    <p:sldId id="422" r:id="rId21"/>
    <p:sldId id="395" r:id="rId22"/>
    <p:sldId id="396" r:id="rId23"/>
    <p:sldId id="397" r:id="rId24"/>
    <p:sldId id="398" r:id="rId25"/>
    <p:sldId id="419" r:id="rId26"/>
    <p:sldId id="420" r:id="rId27"/>
    <p:sldId id="399" r:id="rId28"/>
    <p:sldId id="427" r:id="rId29"/>
    <p:sldId id="423" r:id="rId30"/>
    <p:sldId id="428" r:id="rId31"/>
    <p:sldId id="430" r:id="rId32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43A0A4-5438-6984-F852-2C2FDCBDF43B}" name="Niklas Dummer" initials="ND" userId="802ba2ab1184f2a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yram, Candan" initials="B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818"/>
    <a:srgbClr val="565656"/>
    <a:srgbClr val="DDF4AE"/>
    <a:srgbClr val="E4F2D2"/>
    <a:srgbClr val="C5C6C6"/>
    <a:srgbClr val="E3E3E3"/>
    <a:srgbClr val="4CAED7"/>
    <a:srgbClr val="BDDEF6"/>
    <a:srgbClr val="1077BC"/>
    <a:srgbClr val="11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95728" autoAdjust="0"/>
  </p:normalViewPr>
  <p:slideViewPr>
    <p:cSldViewPr snapToGrid="0">
      <p:cViewPr varScale="1">
        <p:scale>
          <a:sx n="82" d="100"/>
          <a:sy n="82" d="100"/>
        </p:scale>
        <p:origin x="176" y="648"/>
      </p:cViewPr>
      <p:guideLst>
        <p:guide orient="horz" pos="11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264" y="-8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92_6E2ACB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B08A41-7AC4-C94A-A443-BDA6DE402B2D}" authorId="{0143A0A4-5438-6984-F852-2C2FDCBDF43B}" created="2022-09-21T13:56:00.150">
    <pc:sldMkLst xmlns:pc="http://schemas.microsoft.com/office/powerpoint/2013/main/command">
      <pc:docMk/>
      <pc:sldMk cId="1848298274" sldId="402"/>
    </pc:sldMkLst>
    <p188:txBody>
      <a:bodyPr/>
      <a:lstStyle/>
      <a:p>
        <a:r>
          <a:rPr lang="de-DE"/>
          <a:t>Checken, ob noch aktuell</a:t>
        </a:r>
      </a:p>
    </p188:txBody>
  </p188:cm>
</p188:cmLst>
</file>

<file path=ppt/comments/modernComment_194_123389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676DAB-2B43-2D4C-B867-273A2A6B1762}" authorId="{0143A0A4-5438-6984-F852-2C2FDCBDF43B}" created="2022-09-21T12:43:06.157">
    <pc:sldMkLst xmlns:pc="http://schemas.microsoft.com/office/powerpoint/2013/main/command">
      <pc:docMk/>
      <pc:sldMk cId="305367361" sldId="404"/>
    </pc:sldMkLst>
    <p188:txBody>
      <a:bodyPr/>
      <a:lstStyle/>
      <a:p>
        <a:r>
          <a:rPr lang="de-DE"/>
          <a:t>Ist das in der Form noch aktuell? Mit den Modulhandbüchern dürfte sich da ja nichts geändert haben, oder?</a:t>
        </a:r>
      </a:p>
    </p188:txBody>
  </p188:cm>
</p188:cmLst>
</file>

<file path=ppt/comments/modernComment_195_FC9879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956892-374B-A64B-9F15-B05A7930C36A}" authorId="{0143A0A4-5438-6984-F852-2C2FDCBDF43B}" created="2022-09-21T14:08:44.181">
    <pc:sldMkLst xmlns:pc="http://schemas.microsoft.com/office/powerpoint/2013/main/command">
      <pc:docMk/>
      <pc:sldMk cId="4237851102" sldId="405"/>
    </pc:sldMkLst>
    <p188:txBody>
      <a:bodyPr/>
      <a:lstStyle/>
      <a:p>
        <a:r>
          <a:rPr lang="de-DE"/>
          <a:t>Noch aktuell?</a:t>
        </a:r>
      </a:p>
    </p188:txBody>
  </p188:cm>
</p188:cmLst>
</file>

<file path=ppt/comments/modernComment_199_84DF78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AD4FD5-AEA0-D940-82B7-E364CF0A005D}" authorId="{0143A0A4-5438-6984-F852-2C2FDCBDF43B}" created="2022-09-21T14:08:51.923">
    <pc:sldMkLst xmlns:pc="http://schemas.microsoft.com/office/powerpoint/2013/main/command">
      <pc:docMk/>
      <pc:sldMk cId="2229237967" sldId="409"/>
    </pc:sldMkLst>
    <p188:txBody>
      <a:bodyPr/>
      <a:lstStyle/>
      <a:p>
        <a:r>
          <a:rPr lang="de-DE"/>
          <a:t>Noch aktuell?</a:t>
        </a:r>
      </a:p>
    </p188:txBody>
  </p188:cm>
</p188:cmLst>
</file>

<file path=ppt/comments/modernComment_19B_FD0DEA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802E07-1A9E-5343-BEC0-C3B71DFC62C9}" authorId="{0143A0A4-5438-6984-F852-2C2FDCBDF43B}" created="2022-09-21T13:56:14.166">
    <pc:sldMkLst xmlns:pc="http://schemas.microsoft.com/office/powerpoint/2013/main/command">
      <pc:docMk/>
      <pc:sldMk cId="4245547582" sldId="411"/>
    </pc:sldMkLst>
    <p188:txBody>
      <a:bodyPr/>
      <a:lstStyle/>
      <a:p>
        <a:r>
          <a:rPr lang="de-DE"/>
          <a:t>Checken, ob noch aktuell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890349" cy="496569"/>
          </a:xfrm>
          <a:prstGeom prst="rect">
            <a:avLst/>
          </a:prstGeom>
        </p:spPr>
        <p:txBody>
          <a:bodyPr vert="horz" lIns="89995" tIns="44998" rIns="89995" bIns="449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200" y="3"/>
            <a:ext cx="2890349" cy="496569"/>
          </a:xfrm>
          <a:prstGeom prst="rect">
            <a:avLst/>
          </a:prstGeom>
        </p:spPr>
        <p:txBody>
          <a:bodyPr vert="horz" lIns="89995" tIns="44998" rIns="89995" bIns="44998" rtlCol="0"/>
          <a:lstStyle>
            <a:lvl1pPr algn="r">
              <a:defRPr sz="1200"/>
            </a:lvl1pPr>
          </a:lstStyle>
          <a:p>
            <a:fld id="{C5FA43C0-EE8D-4BF5-9BB6-92F47E17EACA}" type="datetimeFigureOut">
              <a:rPr lang="de-DE" smtClean="0"/>
              <a:pPr/>
              <a:t>04.10.22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28493"/>
            <a:ext cx="2890349" cy="496568"/>
          </a:xfrm>
          <a:prstGeom prst="rect">
            <a:avLst/>
          </a:prstGeom>
        </p:spPr>
        <p:txBody>
          <a:bodyPr vert="horz" lIns="89995" tIns="44998" rIns="89995" bIns="449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200" y="9428493"/>
            <a:ext cx="2890349" cy="496568"/>
          </a:xfrm>
          <a:prstGeom prst="rect">
            <a:avLst/>
          </a:prstGeom>
        </p:spPr>
        <p:txBody>
          <a:bodyPr vert="horz" lIns="89995" tIns="44998" rIns="89995" bIns="44998" rtlCol="0" anchor="b"/>
          <a:lstStyle>
            <a:lvl1pPr algn="r">
              <a:defRPr sz="1200"/>
            </a:lvl1pPr>
          </a:lstStyle>
          <a:p>
            <a:fld id="{B72E2501-49A7-46C1-A650-2E4E69B74A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01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2389" tIns="46194" rIns="92389" bIns="4619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2389" tIns="46194" rIns="92389" bIns="46194" rtlCol="0"/>
          <a:lstStyle>
            <a:lvl1pPr algn="r">
              <a:defRPr sz="1200"/>
            </a:lvl1pPr>
          </a:lstStyle>
          <a:p>
            <a:fld id="{82836A0A-6672-46C7-9ABE-B1C2C091CBBF}" type="datetimeFigureOut">
              <a:rPr lang="de-DE" smtClean="0"/>
              <a:pPr/>
              <a:t>04.10.22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9" tIns="46194" rIns="92389" bIns="4619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2389" tIns="46194" rIns="92389" bIns="4619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2389" tIns="46194" rIns="92389" bIns="4619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2389" tIns="46194" rIns="92389" bIns="46194" rtlCol="0" anchor="b"/>
          <a:lstStyle>
            <a:lvl1pPr algn="r">
              <a:defRPr sz="1200"/>
            </a:lvl1pPr>
          </a:lstStyle>
          <a:p>
            <a:fld id="{0C5A8957-2272-47E9-ACB7-BE704508C9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7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6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8957-2272-47E9-ACB7-BE704508C9C4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9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559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3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Sondereinzüge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4E12F9-2762-4FA8-949F-1D3458F3A80E}" type="datetime1">
              <a:rPr lang="de-DE" smtClean="0"/>
              <a:pPr/>
              <a:t>04.10.22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229600" cy="864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 wenn zweizeilig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609785" y="2289600"/>
            <a:ext cx="4035452" cy="4047981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None/>
              <a:tabLst>
                <a:tab pos="4216400" algn="l"/>
              </a:tabLst>
              <a:defRPr sz="20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200"/>
              </a:spcBef>
              <a:buNone/>
              <a:defRPr sz="160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9567" y="2289600"/>
            <a:ext cx="4035452" cy="4047981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None/>
              <a:tabLst>
                <a:tab pos="4216400" algn="l"/>
              </a:tabLst>
              <a:defRPr sz="20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200"/>
              </a:spcBef>
              <a:buNone/>
              <a:defRPr sz="160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13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9DF0-4FC4-4873-A905-71297696D0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57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4528" y="2028825"/>
            <a:ext cx="5807574" cy="4095750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  <a:defRPr sz="16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5792459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7898" y="1080135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534150" y="180975"/>
            <a:ext cx="2371726" cy="6410325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Grafikleiste</a:t>
            </a:r>
          </a:p>
        </p:txBody>
      </p:sp>
    </p:spTree>
    <p:extLst>
      <p:ext uri="{BB962C8B-B14F-4D97-AF65-F5344CB8AC3E}">
        <p14:creationId xmlns:p14="http://schemas.microsoft.com/office/powerpoint/2010/main" val="10096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Titel 2 zeilig,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4528" y="2247900"/>
            <a:ext cx="5807574" cy="3876675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  <a:defRPr sz="16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5792459" cy="97644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7898" y="1080135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534150" y="180975"/>
            <a:ext cx="2371726" cy="6410325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Grafikleiste</a:t>
            </a:r>
          </a:p>
        </p:txBody>
      </p:sp>
    </p:spTree>
    <p:extLst>
      <p:ext uri="{BB962C8B-B14F-4D97-AF65-F5344CB8AC3E}">
        <p14:creationId xmlns:p14="http://schemas.microsoft.com/office/powerpoint/2010/main" val="400787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Breit mit Bildzeil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4528" y="1798573"/>
            <a:ext cx="8450392" cy="357352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  <a:defRPr sz="16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435151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462914" y="5553075"/>
            <a:ext cx="8486776" cy="1209675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Grafikleiste</a:t>
            </a:r>
          </a:p>
        </p:txBody>
      </p:sp>
    </p:spTree>
    <p:extLst>
      <p:ext uri="{BB962C8B-B14F-4D97-AF65-F5344CB8AC3E}">
        <p14:creationId xmlns:p14="http://schemas.microsoft.com/office/powerpoint/2010/main" val="396480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Breit nur Text, Tabellen,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4528" y="1798573"/>
            <a:ext cx="8450392" cy="468795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  <a:defRPr sz="16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435151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91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DO Breit nur Text, Tabellen,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435151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19544723"/>
              </p:ext>
            </p:extLst>
          </p:nvPr>
        </p:nvGraphicFramePr>
        <p:xfrm>
          <a:off x="396239" y="1476375"/>
          <a:ext cx="8448675" cy="4972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301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01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01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01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1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-19516" y="1806129"/>
            <a:ext cx="4515946" cy="4047981"/>
          </a:xfrm>
          <a:solidFill>
            <a:srgbClr val="84B818"/>
          </a:solidFill>
        </p:spPr>
        <p:txBody>
          <a:bodyPr>
            <a:normAutofit/>
          </a:bodyPr>
          <a:lstStyle>
            <a:lvl1pPr marL="72000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4216400" algn="l"/>
              </a:tabLst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249238" indent="0">
              <a:spcBef>
                <a:spcPts val="200"/>
              </a:spcBef>
              <a:buNone/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 </a:t>
            </a:r>
          </a:p>
          <a:p>
            <a:pPr lvl="0"/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4E12F9-2762-4FA8-949F-1D3458F3A80E}" type="datetime1">
              <a:rPr lang="de-DE" smtClean="0"/>
              <a:pPr/>
              <a:t>04.10.22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229600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481316" y="1806129"/>
            <a:ext cx="4662683" cy="4047981"/>
          </a:xfrm>
          <a:solidFill>
            <a:srgbClr val="84B818"/>
          </a:solidFill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4216400" algn="l"/>
              </a:tabLst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10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2 Spalten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4E12F9-2762-4FA8-949F-1D3458F3A80E}" type="datetime1">
              <a:rPr lang="de-DE" smtClean="0"/>
              <a:pPr/>
              <a:t>04.10.22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229600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609785" y="1806129"/>
            <a:ext cx="4035452" cy="4047981"/>
          </a:xfrm>
          <a:noFill/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4216400" algn="l"/>
              </a:tabLst>
              <a:defRPr sz="16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9567" y="1822502"/>
            <a:ext cx="4035452" cy="4047981"/>
          </a:xfrm>
          <a:noFill/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4216400" algn="l"/>
              </a:tabLst>
              <a:defRPr sz="16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446088" indent="-196850">
              <a:spcBef>
                <a:spcPts val="200"/>
              </a:spcBef>
              <a:defRPr sz="140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0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DO Sondereinzü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6588224" y="638132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4E12F9-2762-4FA8-949F-1D3458F3A80E}" type="datetime1">
              <a:rPr lang="de-DE" smtClean="0"/>
              <a:pPr/>
              <a:t>04.10.22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04056" cy="365125"/>
          </a:xfrm>
        </p:spPr>
        <p:txBody>
          <a:bodyPr/>
          <a:lstStyle>
            <a:lvl1pPr>
              <a:defRPr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34529" y="1128583"/>
            <a:ext cx="8229600" cy="4357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4B818"/>
                </a:solidFill>
              </a:defRPr>
            </a:lvl1pPr>
          </a:lstStyle>
          <a:p>
            <a:pPr lvl="0"/>
            <a:r>
              <a:rPr lang="de-DE" dirty="0"/>
              <a:t>Hier Titel wenn einzeilig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609785" y="1806129"/>
            <a:ext cx="4035452" cy="4047981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None/>
              <a:tabLst>
                <a:tab pos="4216400" algn="l"/>
              </a:tabLst>
              <a:defRPr sz="20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200"/>
              </a:spcBef>
              <a:buNone/>
              <a:defRPr sz="160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9567" y="1822502"/>
            <a:ext cx="4035452" cy="4047981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itchFamily="34" charset="0"/>
              <a:buNone/>
              <a:tabLst>
                <a:tab pos="4216400" algn="l"/>
              </a:tabLst>
              <a:defRPr sz="2000" baseline="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200"/>
              </a:spcBef>
              <a:buNone/>
              <a:defRPr sz="1600">
                <a:solidFill>
                  <a:srgbClr val="565656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Freeform 4"/>
          <p:cNvSpPr>
            <a:spLocks/>
          </p:cNvSpPr>
          <p:nvPr userDrawn="1"/>
        </p:nvSpPr>
        <p:spPr bwMode="auto">
          <a:xfrm flipV="1">
            <a:off x="0" y="1080135"/>
            <a:ext cx="9241155" cy="0"/>
          </a:xfrm>
          <a:custGeom>
            <a:avLst/>
            <a:gdLst>
              <a:gd name="T0" fmla="*/ 99 w 14400"/>
              <a:gd name="T1" fmla="*/ 14499 w 14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4400">
                <a:moveTo>
                  <a:pt x="99" y="0"/>
                </a:moveTo>
                <a:lnTo>
                  <a:pt x="14499" y="0"/>
                </a:lnTo>
              </a:path>
            </a:pathLst>
          </a:custGeom>
          <a:noFill/>
          <a:ln w="6350">
            <a:solidFill>
              <a:srgbClr val="5D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61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Normale Schrift</a:t>
            </a:r>
          </a:p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4420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11ED7A2-4C37-4C7F-8D2E-284A1686ACD2}" type="datetime1">
              <a:rPr lang="de-DE" smtClean="0"/>
              <a:pPr/>
              <a:t>04.10.22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98" y="6492875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8" name="Picture 15" descr="tud_logo_rgb_150dp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>
            <a:off x="-2390" y="1080135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4" r:id="rId4"/>
    <p:sldLayoutId id="2147483657" r:id="rId5"/>
    <p:sldLayoutId id="2147483660" r:id="rId6"/>
    <p:sldLayoutId id="2147483651" r:id="rId7"/>
    <p:sldLayoutId id="2147483652" r:id="rId8"/>
    <p:sldLayoutId id="2147483655" r:id="rId9"/>
    <p:sldLayoutId id="2147483656" r:id="rId10"/>
    <p:sldLayoutId id="21474836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de-DE" sz="1750" kern="1200" smtClean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50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700" kern="1200" baseline="0">
          <a:solidFill>
            <a:srgbClr val="56565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56565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56565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56565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2_6E2ACB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B_FD0DEA3E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5_FC9879DE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9_84DF78CF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4_1233894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095374" y="1381680"/>
            <a:ext cx="695325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4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4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Herzlich Willkommen </a:t>
            </a:r>
          </a:p>
          <a:p>
            <a:pPr algn="ctr"/>
            <a:endParaRPr lang="de-DE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b="1" dirty="0">
                <a:latin typeface="Arial" pitchFamily="34" charset="0"/>
                <a:cs typeface="Arial" pitchFamily="34" charset="0"/>
              </a:rPr>
              <a:t>zur Informationsveranstaltung </a:t>
            </a:r>
          </a:p>
          <a:p>
            <a:pPr algn="ctr"/>
            <a:r>
              <a:rPr lang="de-DE" sz="2800" b="1" dirty="0">
                <a:latin typeface="Arial" pitchFamily="34" charset="0"/>
                <a:cs typeface="Arial" pitchFamily="34" charset="0"/>
              </a:rPr>
              <a:t>für Erstsemesterstudierende </a:t>
            </a:r>
          </a:p>
          <a:p>
            <a:pPr algn="ctr"/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am Institut für Philosophie </a:t>
            </a:r>
          </a:p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und Politikwissenschaft </a:t>
            </a:r>
          </a:p>
          <a:p>
            <a:pPr algn="ctr"/>
            <a:endParaRPr lang="de-DE" sz="2800" b="1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04.10.2022</a:t>
            </a:r>
          </a:p>
          <a:p>
            <a:pPr algn="ctr"/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4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2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3" descr="http://bidab.nibis.de/PICT/Philosophi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2" y="3972298"/>
            <a:ext cx="2130878" cy="265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81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2336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Master: Praktische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HRSGe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pPr algn="r"/>
            <a:r>
              <a:rPr lang="de-DE" sz="1600" dirty="0">
                <a:latin typeface="Arial" pitchFamily="34" charset="0"/>
                <a:cs typeface="Arial" pitchFamily="34" charset="0"/>
              </a:rPr>
              <a:t>* Die Note des Theorie-Praxis-Moduls </a:t>
            </a:r>
          </a:p>
          <a:p>
            <a:pPr algn="r"/>
            <a:r>
              <a:rPr lang="de-DE" sz="1600" dirty="0">
                <a:latin typeface="Arial" pitchFamily="34" charset="0"/>
                <a:cs typeface="Arial" pitchFamily="34" charset="0"/>
              </a:rPr>
              <a:t>fließt mit 3 LP in die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Fachnote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ein. </a:t>
            </a: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89681"/>
              </p:ext>
            </p:extLst>
          </p:nvPr>
        </p:nvGraphicFramePr>
        <p:xfrm>
          <a:off x="525915" y="1981199"/>
          <a:ext cx="8160885" cy="306604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1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Name des Moduls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LP</a:t>
                      </a:r>
                      <a:endParaRPr lang="de-D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Fachdidaktische Vertiefung 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Vertiefung Angewandte Ethik / Politische Philosophie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de-DE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Exploration und Forschung 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Theorie-Praxis-Modul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 (3)*</a:t>
                      </a:r>
                      <a:endParaRPr lang="de-DE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Masterarbeit (wenn gewählt)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de-DE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2982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2336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Master: Studienverlaufsplan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HRSGe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pPr algn="r"/>
            <a:r>
              <a:rPr lang="de-DE" sz="1600" dirty="0">
                <a:cs typeface="Arial" panose="020B0604020202020204" pitchFamily="34" charset="0"/>
              </a:rPr>
              <a:t> </a:t>
            </a: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oz10kpb\Desktop\TU Dortmund\Infos Studiengänge\Studienverlaufsplan HRSGe Ma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81" y="2431596"/>
            <a:ext cx="66389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475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037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Bachelor: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GyGe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38002"/>
              </p:ext>
            </p:extLst>
          </p:nvPr>
        </p:nvGraphicFramePr>
        <p:xfrm>
          <a:off x="525915" y="1981200"/>
          <a:ext cx="8160885" cy="490245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1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Name des Moduls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Praktische Philosophie – Politische Philosophie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Theoretische Philosophie – Metaphysik, Wissenschaftstheorie, Handlungstheorie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Methoden und Didaktik 1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Theoretische Philosophie – Philosophie des Geistes, Sprachphilosophie, Erkenntnistheorie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Praktische Philosophie – Moralphilosophie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Methoden und Didaktik 2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Aufbau Praktische Philosophie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Aufbau Theoretische Philosophie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Bachelorarbeit (wenn gewählt)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8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2336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Bachelor: Studienverlaufsplan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GyGe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pPr algn="r"/>
            <a:r>
              <a:rPr lang="de-DE" sz="1600" dirty="0">
                <a:cs typeface="Arial" panose="020B0604020202020204" pitchFamily="34" charset="0"/>
              </a:rPr>
              <a:t> </a:t>
            </a: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D804AF7-7F7B-BEA8-6DFF-E30728C2E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671"/>
            <a:ext cx="9144000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2336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Master: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GyGe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pPr algn="r"/>
            <a:r>
              <a:rPr lang="de-DE" sz="1600" dirty="0">
                <a:cs typeface="Arial" panose="020B0604020202020204" pitchFamily="34" charset="0"/>
              </a:rPr>
              <a:t>* Die Note des Theorie-Praxis-Moduls </a:t>
            </a:r>
          </a:p>
          <a:p>
            <a:pPr algn="r"/>
            <a:r>
              <a:rPr lang="de-DE" sz="1600" dirty="0">
                <a:cs typeface="Arial" panose="020B0604020202020204" pitchFamily="34" charset="0"/>
              </a:rPr>
              <a:t>fließt mit 3 LP in die </a:t>
            </a:r>
            <a:r>
              <a:rPr lang="de-DE" sz="1600" dirty="0" err="1">
                <a:cs typeface="Arial" panose="020B0604020202020204" pitchFamily="34" charset="0"/>
              </a:rPr>
              <a:t>Fachnote</a:t>
            </a:r>
            <a:r>
              <a:rPr lang="de-DE" sz="1600" dirty="0">
                <a:cs typeface="Arial" panose="020B0604020202020204" pitchFamily="34" charset="0"/>
              </a:rPr>
              <a:t> ein. </a:t>
            </a: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51553"/>
              </p:ext>
            </p:extLst>
          </p:nvPr>
        </p:nvGraphicFramePr>
        <p:xfrm>
          <a:off x="525915" y="1981199"/>
          <a:ext cx="8160885" cy="35770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1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Name des Moduls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Fachdidaktische Vertiefung 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DE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Vertiefung</a:t>
                      </a:r>
                      <a:r>
                        <a:rPr lang="de-DE" sz="1600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Praktische Philosophie / Spezialgebiete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Vertiefung Theoretische Philosophie</a:t>
                      </a:r>
                      <a:r>
                        <a:rPr lang="de-DE" sz="1600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 Spezialgebiete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Forschung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Theorie-Praxis-Modul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 (3)*</a:t>
                      </a:r>
                      <a:endParaRPr lang="de-DE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Masterarbeit (wenn gewählt)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de-DE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8511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23368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Master: Studienverlaufsplan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GyGe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pPr algn="r"/>
            <a:r>
              <a:rPr lang="de-DE" sz="1600" dirty="0">
                <a:cs typeface="Arial" panose="020B0604020202020204" pitchFamily="34" charset="0"/>
              </a:rPr>
              <a:t> </a:t>
            </a: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z10kpb\Desktop\TU Dortmund\Infos Studiengänge\Studienverlaufsplan GyGe Mas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44" y="2059443"/>
            <a:ext cx="6629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379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0377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3. Planung des Semesters</a:t>
            </a:r>
          </a:p>
          <a:p>
            <a:endParaRPr lang="de-DE" sz="24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Vorlesungszeit und vorlesungsfreie Zeit (Semesterferien)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Vorlesungszeit: Seminare und ihre Vor- und Nachbereitung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Vorlesungsfreie Zeit: Modulprüfungen in Form von Hausarbeiten, Klausuren und mündlichen Prüfungen</a:t>
            </a: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4528" y="2028825"/>
            <a:ext cx="8207448" cy="4095750"/>
          </a:xfrm>
        </p:spPr>
        <p:txBody>
          <a:bodyPr/>
          <a:lstStyle/>
          <a:p>
            <a:pPr marL="342900" indent="-342900"/>
            <a:r>
              <a:rPr lang="de-DE" sz="2400" dirty="0">
                <a:solidFill>
                  <a:schemeClr val="tx1"/>
                </a:solidFill>
              </a:rPr>
              <a:t>Leistungspunkte (LP) und Zeit: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1 LP = 30 Arbeitsstunden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Beispiel: Seminar = 3 LP = 90 Arbeitsstunden</a:t>
            </a:r>
          </a:p>
          <a:p>
            <a:pPr marL="2628900" lvl="5" indent="-342900">
              <a:buFont typeface="Wingdings"/>
              <a:buChar char="à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30 Std. für Präsenszeit im Seminar</a:t>
            </a:r>
          </a:p>
          <a:p>
            <a:pPr marL="2628900" lvl="5" indent="-342900">
              <a:buFont typeface="Wingdings"/>
              <a:buChar char="à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60 Std. für Vor- und Nachbereitung</a:t>
            </a:r>
          </a:p>
          <a:p>
            <a:pPr marL="342900" indent="-342900"/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40 Stunden/Woche studieren = 6 Seminare á 3 LP pro Semester.</a:t>
            </a:r>
          </a:p>
          <a:p>
            <a:pPr marL="342900" indent="-342900"/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Vor jedem Semester nachrechnen, was Sie schaffen können! </a:t>
            </a:r>
          </a:p>
          <a:p>
            <a:pPr marL="1714500" lvl="3" indent="-342900">
              <a:buFont typeface="Wingdings"/>
              <a:buChar char="à"/>
            </a:pPr>
            <a:endParaRPr lang="de-DE" dirty="0">
              <a:latin typeface="Akkurat" panose="02000503040000020004" pitchFamily="2" charset="0"/>
            </a:endParaRPr>
          </a:p>
          <a:p>
            <a:pPr marL="342900" indent="-342900"/>
            <a:endParaRPr lang="de-DE" sz="2000" dirty="0">
              <a:latin typeface="Akkurat" panose="02000503040000020004" pitchFamily="2" charset="0"/>
            </a:endParaRP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4528" y="1408953"/>
            <a:ext cx="5792459" cy="435722"/>
          </a:xfrm>
        </p:spPr>
        <p:txBody>
          <a:bodyPr/>
          <a:lstStyle/>
          <a:p>
            <a:r>
              <a:rPr lang="de-DE" sz="2800" b="1" dirty="0"/>
              <a:t>3. Planung des Semesters</a:t>
            </a:r>
            <a:br>
              <a:rPr lang="de-DE" b="1" dirty="0"/>
            </a:br>
            <a:endParaRPr lang="de-DE" dirty="0"/>
          </a:p>
        </p:txBody>
      </p:sp>
      <p:pic>
        <p:nvPicPr>
          <p:cNvPr id="6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2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4. Sprechstunden </a:t>
            </a:r>
          </a:p>
          <a:p>
            <a:endParaRPr lang="de-DE" sz="8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Sprechstundenangebot der Lehrenden nutzen!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de-DE" sz="2400" dirty="0">
                <a:solidFill>
                  <a:srgbClr val="84B81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Vorbesprechung von Prüfungen: 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     - Thematik absprechen (Hausarbeiten, Klausuren 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        und mündliche Prüfung)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     - Formalien klären (Hausarbeiten)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2400" dirty="0">
                <a:solidFill>
                  <a:srgbClr val="84B81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Abschlussarbeit rechtzeitig mit ihrem Betreuer absprechen.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2400" dirty="0">
                <a:solidFill>
                  <a:srgbClr val="84B81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über allgemeine Schwierigkeiten im Studium sprechen. </a:t>
            </a:r>
          </a:p>
          <a:p>
            <a:pPr marL="342900" indent="-342900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Nach Möglichkeit festen Sprechstundenzeiten der Dozierenden wahrnehmen. Ggf. per E-Mail um einen Ersatztermin bitten.</a:t>
            </a:r>
          </a:p>
          <a:p>
            <a:pPr marL="342900" indent="-342900"/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2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5. Seminare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Lernziele: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- philosophische Texte richtig lesen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- philosophisch argumentieren 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- selbstständig denken und 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- die Ideen und Gedanken anderer kritisch überprüfen.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Nicht zu viele Seminare belegen.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Genug Zeit für die Textvorbereitung einplanen (2 bis 4 Stunden).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Aktiv an der Diskussion beteiligen.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Erfolgreich studieren?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2400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rgbClr val="84B81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bereiten Sie die Texte gründlich vor, machen Sie sich Notizen zum Text und besuchen Sie Ihre Seminare regelmäßig. </a:t>
            </a: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695325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Agenda 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Allgemeine Hinweise zum Studium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Planung des Studiums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Planung des Semesters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Sprechstunden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Seminare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Hausarbeiten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Mündliche Prüfungen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Klausuren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Abschlussarbeiten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Online-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Portale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Räume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und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Gebäude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Verschiedenes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Die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Fachschaft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1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Geplante Hausarbeiten mit den Dozierenden besprechen.</a:t>
            </a:r>
          </a:p>
          <a:p>
            <a:pPr marL="342900" indent="-342900"/>
            <a:r>
              <a:rPr lang="de-DE" sz="2400" dirty="0">
                <a:solidFill>
                  <a:schemeClr val="tx1"/>
                </a:solidFill>
              </a:rPr>
              <a:t>Philosophische Hausarbeiten sollten beinhalten: </a:t>
            </a:r>
          </a:p>
          <a:p>
            <a:pPr marL="800100" lvl="1" indent="-342900"/>
            <a:r>
              <a:rPr lang="de-DE" sz="2400" dirty="0">
                <a:solidFill>
                  <a:schemeClr val="tx1"/>
                </a:solidFill>
              </a:rPr>
              <a:t>klar formulierte Frage</a:t>
            </a:r>
          </a:p>
          <a:p>
            <a:pPr marL="800100" lvl="1" indent="-342900"/>
            <a:r>
              <a:rPr lang="de-DE" sz="2400" dirty="0">
                <a:solidFill>
                  <a:schemeClr val="tx1"/>
                </a:solidFill>
              </a:rPr>
              <a:t>klar formulierte These</a:t>
            </a:r>
          </a:p>
          <a:p>
            <a:pPr marL="800100" lvl="1" indent="-342900"/>
            <a:r>
              <a:rPr lang="de-DE" sz="2400" dirty="0">
                <a:solidFill>
                  <a:schemeClr val="tx1"/>
                </a:solidFill>
              </a:rPr>
              <a:t>ausführliche Gliederung</a:t>
            </a:r>
          </a:p>
          <a:p>
            <a:pPr marL="800100" lvl="1" indent="-342900"/>
            <a:r>
              <a:rPr lang="de-DE" sz="2400" dirty="0">
                <a:solidFill>
                  <a:schemeClr val="tx1"/>
                </a:solidFill>
              </a:rPr>
              <a:t>Literaturliste (Literatur aus dem Seminar nutzen, weitere recherchieren!)</a:t>
            </a:r>
          </a:p>
          <a:p>
            <a:pPr marL="285750" lvl="1" indent="-285750">
              <a:spcAft>
                <a:spcPts val="300"/>
              </a:spcAft>
            </a:pPr>
            <a:r>
              <a:rPr lang="de-DE" sz="2400" dirty="0">
                <a:solidFill>
                  <a:schemeClr val="tx1"/>
                </a:solidFill>
              </a:rPr>
              <a:t>Modulhandbuch gibt Auskunft darüber, wie viele Seiten die Hausarbeit im jeweiligen Modul haben soll.</a:t>
            </a:r>
          </a:p>
          <a:p>
            <a:pPr marL="285750" lvl="1" indent="-285750">
              <a:spcAft>
                <a:spcPts val="300"/>
              </a:spcAft>
            </a:pPr>
            <a:r>
              <a:rPr lang="de-DE" sz="2400" dirty="0">
                <a:solidFill>
                  <a:schemeClr val="tx1"/>
                </a:solidFill>
              </a:rPr>
              <a:t>Formatierung und </a:t>
            </a:r>
            <a:r>
              <a:rPr lang="de-DE" sz="2400" dirty="0" err="1">
                <a:solidFill>
                  <a:schemeClr val="tx1"/>
                </a:solidFill>
              </a:rPr>
              <a:t>Zitierweise</a:t>
            </a:r>
            <a:r>
              <a:rPr lang="de-DE" sz="2400" dirty="0">
                <a:solidFill>
                  <a:schemeClr val="tx1"/>
                </a:solidFill>
              </a:rPr>
              <a:t> sollte einheitlich und übersichtlich sein. </a:t>
            </a:r>
            <a:r>
              <a:rPr lang="de-DE" sz="2400" dirty="0">
                <a:solidFill>
                  <a:srgbClr val="84B818"/>
                </a:solidFill>
                <a:sym typeface="Wingdings" pitchFamily="2" charset="2"/>
              </a:rPr>
              <a:t>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Dozierende nach besonderen Vorgaben fragen. 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4529" y="1313222"/>
            <a:ext cx="8435151" cy="435722"/>
          </a:xfrm>
        </p:spPr>
        <p:txBody>
          <a:bodyPr/>
          <a:lstStyle/>
          <a:p>
            <a:r>
              <a:rPr lang="de-DE" sz="2800" b="1" dirty="0"/>
              <a:t>6. Hausarbeiten</a:t>
            </a:r>
          </a:p>
        </p:txBody>
      </p:sp>
      <p:pic>
        <p:nvPicPr>
          <p:cNvPr id="5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6. Hausarbeiten </a:t>
            </a:r>
          </a:p>
          <a:p>
            <a:endParaRPr lang="de-DE" sz="24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Bewertungskriterien: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Klarheit der Fragestellung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Qualität des Argumentationsganges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Sauberkeit in der Wiedergabe der philosophischen Positionen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Aufbau der Arbeit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sprachlicher Ausdruck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formale Richtigkeit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5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7. Mündliche Prüfungen </a:t>
            </a:r>
          </a:p>
          <a:p>
            <a:endParaRPr lang="de-DE" sz="24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Vorab mit Lehrenden über mögliche Themen sprechen.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Positionen oder Theorien nicht nur auswendig gelernt wiedergeben, auch eigene Standpunkte und Argumente formulieren.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Wissenslücken zugeben, dann kann der*die Lehrende ggf. zu einem anderen Prüfungsthema wechseln.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8. Klausuren </a:t>
            </a:r>
          </a:p>
          <a:p>
            <a:endParaRPr lang="de-DE" sz="24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Mögliche Prüfungsthemen sprechen die Lehrenden in der Vorlesung 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Genug Vorbereitungszeit zum Lernen einplanen. Auch eigene Argumente zu den Themen überlegen.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Nicht alles herunter schreiben, was Ihnen einfällt. Antworten sinnvoll strukturieren.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Aufs Zeitmanagement achten!</a:t>
            </a:r>
          </a:p>
          <a:p>
            <a:endParaRPr lang="de-DE" sz="2000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8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9. Abschlussarbeiten</a:t>
            </a:r>
          </a:p>
          <a:p>
            <a:endParaRPr lang="de-DE" sz="24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Sprechen Sie rechtzeitig, sorgfältig und wiederholt mit Betreuer*innen!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Bachelorarbeiten umfassen: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30-40 Seiten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8 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240 Arbeitsstunden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Masterarbeiten umfassen: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50-60 Seiten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20 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600 Arbeitsstunden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Zeit für das Korrekturlesen und Überarbeiten einplanen.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2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43320" y="1886496"/>
            <a:ext cx="8450392" cy="468795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LSF (Online-Vorlesungsverzeichnis)</a:t>
            </a:r>
          </a:p>
          <a:p>
            <a:pPr marL="160338" lvl="1" indent="0">
              <a:buNone/>
            </a:pPr>
            <a:r>
              <a:rPr lang="en-GB" sz="2400" dirty="0">
                <a:solidFill>
                  <a:srgbClr val="84B818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 Anmeldung zu Lehrveranstaltungen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Moodle (Online-Arbeitsraum-Plattform)</a:t>
            </a:r>
          </a:p>
          <a:p>
            <a:pPr marL="160338" lvl="1" indent="0">
              <a:buNone/>
            </a:pPr>
            <a:r>
              <a:rPr lang="en-GB" sz="2400" dirty="0">
                <a:solidFill>
                  <a:srgbClr val="84B818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 Herunterladen von Materialien für Seminare und Vorlesungen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BOSS (Studien- und Prüfungsverwaltung)</a:t>
            </a:r>
          </a:p>
          <a:p>
            <a:pPr marL="160338" lvl="1" indent="0">
              <a:buNone/>
            </a:pPr>
            <a:r>
              <a:rPr lang="en-GB" sz="2400" dirty="0">
                <a:solidFill>
                  <a:srgbClr val="84B818"/>
                </a:solidFill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Herunterladen von Studienbescheinigungen </a:t>
            </a:r>
          </a:p>
          <a:p>
            <a:pPr marL="160338" lvl="1" indent="0">
              <a:buNone/>
            </a:pPr>
            <a:r>
              <a:rPr lang="en-GB" sz="2400" dirty="0">
                <a:solidFill>
                  <a:srgbClr val="84B818"/>
                </a:solidFill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chemeClr val="tx1"/>
                </a:solidFill>
                <a:sym typeface="Wingdings" pitchFamily="2" charset="2"/>
              </a:rPr>
              <a:t>Anmeldung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chemeClr val="tx1"/>
                </a:solidFill>
                <a:sym typeface="Wingdings" pitchFamily="2" charset="2"/>
              </a:rPr>
              <a:t>zu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400" dirty="0" err="1">
                <a:solidFill>
                  <a:schemeClr val="tx1"/>
                </a:solidFill>
                <a:sym typeface="Wingdings" pitchFamily="2" charset="2"/>
              </a:rPr>
              <a:t>Studienleistungen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und Prüfungen</a:t>
            </a:r>
          </a:p>
          <a:p>
            <a:pPr marL="160338" lvl="1" indent="0">
              <a:buNone/>
            </a:pPr>
            <a:r>
              <a:rPr lang="en-GB" sz="2400" dirty="0">
                <a:solidFill>
                  <a:srgbClr val="84B818"/>
                </a:solidFill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Übersicht über die bisherigen Leistungen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4528" y="1383560"/>
            <a:ext cx="8435151" cy="435722"/>
          </a:xfrm>
        </p:spPr>
        <p:txBody>
          <a:bodyPr/>
          <a:lstStyle/>
          <a:p>
            <a:r>
              <a:rPr lang="en-GB" sz="2800" b="1" dirty="0"/>
              <a:t>10. Online-</a:t>
            </a:r>
            <a:r>
              <a:rPr lang="en-GB" sz="2800" b="1" dirty="0" err="1"/>
              <a:t>Portale</a:t>
            </a:r>
            <a:r>
              <a:rPr lang="en-GB" sz="2800" b="1" dirty="0"/>
              <a:t> an der TU Dortmund</a:t>
            </a:r>
            <a:endParaRPr lang="de-DE" sz="2800" b="1" dirty="0"/>
          </a:p>
        </p:txBody>
      </p:sp>
      <p:pic>
        <p:nvPicPr>
          <p:cNvPr id="4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3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 txBox="1">
            <a:spLocks/>
          </p:cNvSpPr>
          <p:nvPr/>
        </p:nvSpPr>
        <p:spPr>
          <a:xfrm>
            <a:off x="415476" y="1380394"/>
            <a:ext cx="8513171" cy="545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>
                <a:solidFill>
                  <a:srgbClr val="84B818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800" b="1" dirty="0"/>
              <a:t>11. Räume und Gebäude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353931" y="1925515"/>
            <a:ext cx="8513171" cy="4396153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Studierendensekretariat: Emil-Figge-Straße 61 (EF 61)</a:t>
            </a:r>
          </a:p>
          <a:p>
            <a:pPr>
              <a:buNone/>
            </a:pPr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de-DE" sz="2400" dirty="0">
                <a:solidFill>
                  <a:srgbClr val="84B818"/>
                </a:solidFill>
                <a:sym typeface="Wingdings" pitchFamily="2" charset="2"/>
              </a:rPr>
              <a:t> 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Anlaufstelle für </a:t>
            </a:r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Formalitäten wie z.B. Umschreibungen</a:t>
            </a:r>
          </a:p>
          <a:p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Mensa-Gebäude: Mensa und Café</a:t>
            </a:r>
          </a:p>
          <a:p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Bibliotheken: </a:t>
            </a:r>
          </a:p>
          <a:p>
            <a:pPr>
              <a:buNone/>
            </a:pPr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    - Zentralbibliothek gegenüber der Mensa</a:t>
            </a:r>
          </a:p>
          <a:p>
            <a:pPr>
              <a:buNone/>
            </a:pPr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    - Bereichsbibliothek z.B. in der EF 50</a:t>
            </a:r>
          </a:p>
          <a:p>
            <a:r>
              <a:rPr lang="de-DE" sz="2400" dirty="0">
                <a:solidFill>
                  <a:srgbClr val="000000"/>
                </a:solidFill>
              </a:rPr>
              <a:t>Hörsaalgebäude II: Schräg gegenüber der Mensa, dort werden oft Klausuren geschrieben</a:t>
            </a:r>
          </a:p>
          <a:p>
            <a:r>
              <a:rPr lang="de-DE" sz="2400" dirty="0" err="1">
                <a:solidFill>
                  <a:srgbClr val="000000"/>
                </a:solidFill>
              </a:rPr>
              <a:t>Philo</a:t>
            </a:r>
            <a:r>
              <a:rPr lang="de-DE" sz="2400" dirty="0">
                <a:solidFill>
                  <a:srgbClr val="000000"/>
                </a:solidFill>
              </a:rPr>
              <a:t>-Foyer: EF 50, 2. Etage, Gebäudeteil B </a:t>
            </a:r>
          </a:p>
          <a:p>
            <a:pPr>
              <a:buNone/>
            </a:pPr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lang="de-DE" sz="2400" dirty="0">
                <a:solidFill>
                  <a:srgbClr val="84B818"/>
                </a:solidFill>
                <a:sym typeface="Wingdings" pitchFamily="2" charset="2"/>
              </a:rPr>
              <a:t></a:t>
            </a:r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 von hier aus (fast) alle wichtigen Räume erreichbar</a:t>
            </a:r>
          </a:p>
          <a:p>
            <a:r>
              <a:rPr lang="de-DE" sz="2400" dirty="0">
                <a:solidFill>
                  <a:srgbClr val="000000"/>
                </a:solidFill>
                <a:sym typeface="Wingdings" pitchFamily="2" charset="2"/>
              </a:rPr>
              <a:t>Seminarraumgebäude</a:t>
            </a:r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>
              <a:solidFill>
                <a:srgbClr val="000000"/>
              </a:solidFill>
            </a:endParaRPr>
          </a:p>
          <a:p>
            <a:endParaRPr lang="de-DE" sz="1800" dirty="0"/>
          </a:p>
        </p:txBody>
      </p:sp>
      <p:pic>
        <p:nvPicPr>
          <p:cNvPr id="4" name="Picture 2" descr="Philo &amp; Polit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K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5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12. Verschiedenes</a:t>
            </a:r>
          </a:p>
          <a:p>
            <a:endParaRPr lang="de-DE" sz="20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Auslandssemester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Bachelor: 5./6. Semester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Master: 2./3. Semester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Das Institut für Philosophie und Politikwissenschaft ist großzügig bei der Anrechnung von Studienleistungen!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Wenden Sie sich an die Studienberatung. </a:t>
            </a:r>
          </a:p>
          <a:p>
            <a:pPr marL="800100" lvl="1" indent="-342900"/>
            <a:endParaRPr lang="de-DE" sz="2000" b="1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b="1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b="1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89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79"/>
            <a:ext cx="80377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12. Verschiedenes</a:t>
            </a:r>
          </a:p>
          <a:p>
            <a:endParaRPr lang="de-DE" sz="2000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Latein / Griechisch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Kleines Latinum/Graecum erforderlich im Studiengang </a:t>
            </a:r>
            <a:r>
              <a:rPr lang="de-DE" sz="24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GyGe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nicht im Studiengang </a:t>
            </a:r>
            <a:r>
              <a:rPr lang="de-DE" sz="24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HRSGe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Belegen Sie ggf. die angebotenen Kurse der TU (zwei Semester und Klausur).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Ausreichend Zeit für das Latinum/Graecum einplanen! </a:t>
            </a:r>
          </a:p>
          <a:p>
            <a:pPr marL="800100" lvl="1" indent="-342900"/>
            <a:endParaRPr lang="de-DE" sz="2000" b="1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b="1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b="1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05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9697" y="1904080"/>
            <a:ext cx="8450392" cy="4687952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Prüfungsangst?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- Allgemeine Studienberatung (https://</a:t>
            </a:r>
            <a:r>
              <a:rPr lang="de-DE" sz="2400" dirty="0" err="1">
                <a:solidFill>
                  <a:schemeClr val="tx1"/>
                </a:solidFill>
              </a:rPr>
              <a:t>www.tu-dortmund.de</a:t>
            </a:r>
            <a:r>
              <a:rPr lang="de-DE" sz="2400" dirty="0">
                <a:solidFill>
                  <a:schemeClr val="tx1"/>
                </a:solidFill>
              </a:rPr>
              <a:t>/studierende/</a:t>
            </a:r>
            <a:r>
              <a:rPr lang="de-DE" sz="2400" dirty="0" err="1">
                <a:solidFill>
                  <a:schemeClr val="tx1"/>
                </a:solidFill>
              </a:rPr>
              <a:t>beratung</a:t>
            </a:r>
            <a:r>
              <a:rPr lang="de-DE" sz="2400" dirty="0">
                <a:solidFill>
                  <a:schemeClr val="tx1"/>
                </a:solidFill>
              </a:rPr>
              <a:t>/allgemeine-studienberatung/)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- Psychologische Studienberatung (https://</a:t>
            </a:r>
            <a:r>
              <a:rPr lang="de-DE" sz="2400" dirty="0" err="1">
                <a:solidFill>
                  <a:schemeClr val="tx1"/>
                </a:solidFill>
              </a:rPr>
              <a:t>www.tu-dortmund.de</a:t>
            </a:r>
            <a:r>
              <a:rPr lang="de-DE" sz="2400" dirty="0">
                <a:solidFill>
                  <a:schemeClr val="tx1"/>
                </a:solidFill>
              </a:rPr>
              <a:t>/</a:t>
            </a:r>
            <a:r>
              <a:rPr lang="de-DE" sz="2400" dirty="0" err="1">
                <a:solidFill>
                  <a:schemeClr val="tx1"/>
                </a:solidFill>
              </a:rPr>
              <a:t>psychologischeberatung</a:t>
            </a:r>
            <a:r>
              <a:rPr lang="de-DE" sz="2400" dirty="0">
                <a:solidFill>
                  <a:schemeClr val="tx1"/>
                </a:solidFill>
              </a:rPr>
              <a:t>/)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2115" y="1365975"/>
            <a:ext cx="8435151" cy="435722"/>
          </a:xfrm>
        </p:spPr>
        <p:txBody>
          <a:bodyPr/>
          <a:lstStyle/>
          <a:p>
            <a:r>
              <a:rPr lang="de-DE" sz="2800" b="1" dirty="0"/>
              <a:t>12. Verschiedenes</a:t>
            </a:r>
          </a:p>
        </p:txBody>
      </p:sp>
      <p:pic>
        <p:nvPicPr>
          <p:cNvPr id="5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55211" y="1381681"/>
            <a:ext cx="80377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e-DE" sz="2800" b="1" dirty="0">
                <a:solidFill>
                  <a:srgbClr val="84B818"/>
                </a:solidFill>
                <a:latin typeface="Akkurat-Bold" panose="02000503030000020004" pitchFamily="2" charset="0"/>
                <a:cs typeface="Arial" panose="020B0604020202020204" pitchFamily="34" charset="0"/>
              </a:rPr>
              <a:t> </a:t>
            </a:r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Allgemeine Hinweise zum Studium</a:t>
            </a:r>
          </a:p>
          <a:p>
            <a:endParaRPr lang="de-DE" sz="20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Vier Studiengänge am Institut: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Lehramt an Gymnasien und Gesamtschulen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GyGe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Lehramt an Haupt-, Real-, Sekundar- und Gesamtschulen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HRSGe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Masterstudiengang Philosophie und Politikwissenschaft (MAPP)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Masterstudiengang Religion und Politik (MAREPOL)</a:t>
            </a:r>
          </a:p>
          <a:p>
            <a:pPr marL="800100" lvl="1" indent="-342900"/>
            <a:endParaRPr lang="de-DE" sz="2400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3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9697" y="1904080"/>
            <a:ext cx="8450392" cy="4687952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Schwierige Lebenssituation?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- Psychologische Studienberatung</a:t>
            </a:r>
          </a:p>
          <a:p>
            <a:pPr>
              <a:buNone/>
            </a:pPr>
            <a:r>
              <a:rPr lang="de-DE" sz="2400" b="1" dirty="0">
                <a:solidFill>
                  <a:schemeClr val="tx1"/>
                </a:solidFill>
              </a:rPr>
              <a:t>    </a:t>
            </a:r>
            <a:r>
              <a:rPr lang="de-DE" sz="2400" dirty="0">
                <a:solidFill>
                  <a:schemeClr val="tx1"/>
                </a:solidFill>
              </a:rPr>
              <a:t>- Schweigepflicht, kostenlos, keine Versicherungskarte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- vielfältiges Angebot (Einzelberatung, Telefonische Sprechstunde, Coaching, </a:t>
            </a:r>
            <a:r>
              <a:rPr lang="de-DE" sz="2400" dirty="0" err="1">
                <a:solidFill>
                  <a:schemeClr val="tx1"/>
                </a:solidFill>
              </a:rPr>
              <a:t>Coachinggruppen</a:t>
            </a:r>
            <a:r>
              <a:rPr lang="de-DE" sz="2400" dirty="0">
                <a:solidFill>
                  <a:schemeClr val="tx1"/>
                </a:solidFill>
              </a:rPr>
              <a:t>, Vorträge)</a:t>
            </a:r>
          </a:p>
          <a:p>
            <a:pPr>
              <a:buNone/>
            </a:pPr>
            <a:r>
              <a:rPr lang="de-DE" sz="2400" dirty="0">
                <a:solidFill>
                  <a:srgbClr val="84B818"/>
                </a:solidFill>
              </a:rPr>
              <a:t>       </a:t>
            </a:r>
            <a:r>
              <a:rPr lang="de-DE" sz="2400" dirty="0">
                <a:solidFill>
                  <a:srgbClr val="84B818"/>
                </a:solidFill>
                <a:sym typeface="Wingdings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Vortragsreihe: Lässig statt stressig – Tipps für ein erfolgreiches Studium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2115" y="1365975"/>
            <a:ext cx="8435151" cy="435722"/>
          </a:xfrm>
        </p:spPr>
        <p:txBody>
          <a:bodyPr/>
          <a:lstStyle/>
          <a:p>
            <a:r>
              <a:rPr lang="de-DE" sz="2800" b="1" dirty="0"/>
              <a:t>12. Verschiedenes</a:t>
            </a:r>
          </a:p>
        </p:txBody>
      </p:sp>
      <p:pic>
        <p:nvPicPr>
          <p:cNvPr id="5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16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9697" y="1904080"/>
            <a:ext cx="8450392" cy="4687952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Schwierigkeiten im Philosophiestudium</a:t>
            </a:r>
          </a:p>
          <a:p>
            <a:pPr>
              <a:buNone/>
            </a:pPr>
            <a:r>
              <a:rPr lang="de-DE" sz="2400" b="1" dirty="0">
                <a:solidFill>
                  <a:schemeClr val="tx1"/>
                </a:solidFill>
              </a:rPr>
              <a:t>    </a:t>
            </a:r>
            <a:r>
              <a:rPr lang="de-DE" sz="2400" dirty="0">
                <a:solidFill>
                  <a:schemeClr val="tx1"/>
                </a:solidFill>
              </a:rPr>
              <a:t>- Studienplanung (Organisation, Zeitmanagement…)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- Wissenschaftliches Schreiben (Hausarbeiten gliedern, 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  Essay schreiben...)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- Prüfungsvorbereitung (Zeitmanagement vor Prüfungen,</a:t>
            </a:r>
          </a:p>
          <a:p>
            <a:pPr>
              <a:buNone/>
            </a:pPr>
            <a:r>
              <a:rPr lang="de-DE" sz="2400" dirty="0">
                <a:solidFill>
                  <a:schemeClr val="tx1"/>
                </a:solidFill>
              </a:rPr>
              <a:t>      verschiedene Lernmöglichkeiten…)</a:t>
            </a:r>
          </a:p>
          <a:p>
            <a:pPr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Individuelle Beratungstermine für Einzelpersonen oder Gruppen durch Frau Liane Meyer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2115" y="1365975"/>
            <a:ext cx="8435151" cy="435722"/>
          </a:xfrm>
        </p:spPr>
        <p:txBody>
          <a:bodyPr/>
          <a:lstStyle/>
          <a:p>
            <a:r>
              <a:rPr lang="de-DE" sz="2800" b="1" dirty="0"/>
              <a:t>12. Verschiedenes</a:t>
            </a:r>
          </a:p>
        </p:txBody>
      </p:sp>
      <p:pic>
        <p:nvPicPr>
          <p:cNvPr id="5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6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4528" y="2028825"/>
            <a:ext cx="8198484" cy="4095750"/>
          </a:xfrm>
        </p:spPr>
        <p:txBody>
          <a:bodyPr/>
          <a:lstStyle/>
          <a:p>
            <a:pPr marL="342900" indent="-342900"/>
            <a:r>
              <a:rPr lang="de-DE" sz="2400" dirty="0">
                <a:solidFill>
                  <a:schemeClr val="tx1"/>
                </a:solidFill>
              </a:rPr>
              <a:t>Studium erfordert hohen Zeitaufwand.</a:t>
            </a:r>
          </a:p>
          <a:p>
            <a:pPr marL="342900" indent="-342900"/>
            <a:r>
              <a:rPr lang="de-DE" sz="2400" dirty="0">
                <a:solidFill>
                  <a:schemeClr val="tx1"/>
                </a:solidFill>
              </a:rPr>
              <a:t>Goldene Regel: Planung ist die halbe Miete – viel lesen die andere Hälfte.</a:t>
            </a:r>
          </a:p>
          <a:p>
            <a:pPr marL="342900" indent="-342900"/>
            <a:r>
              <a:rPr lang="de-DE" sz="2400" dirty="0">
                <a:solidFill>
                  <a:schemeClr val="tx1"/>
                </a:solidFill>
              </a:rPr>
              <a:t>Vorab über Vereinbarkeit von Studium und Nebentätigkeiten nachdenken.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CEBB-547B-4598-95D8-3FB4D608B5D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4528" y="1408953"/>
            <a:ext cx="7167543" cy="435722"/>
          </a:xfrm>
        </p:spPr>
        <p:txBody>
          <a:bodyPr/>
          <a:lstStyle/>
          <a:p>
            <a:r>
              <a:rPr lang="de-DE" sz="2800" b="1" dirty="0"/>
              <a:t>1.</a:t>
            </a:r>
            <a:r>
              <a:rPr lang="de-DE" sz="2800" b="1" dirty="0">
                <a:latin typeface="Akkurat-Bold" panose="02000503030000020004" pitchFamily="2" charset="0"/>
              </a:rPr>
              <a:t> </a:t>
            </a:r>
            <a:r>
              <a:rPr lang="de-DE" sz="2800" b="1" dirty="0"/>
              <a:t>Allgemeine Hinweise zum Studium</a:t>
            </a:r>
            <a:br>
              <a:rPr lang="de-DE" b="1" dirty="0"/>
            </a:br>
            <a:endParaRPr lang="de-DE" dirty="0"/>
          </a:p>
        </p:txBody>
      </p:sp>
      <p:pic>
        <p:nvPicPr>
          <p:cNvPr id="6" name="Picture 4" descr="F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4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2" y="1381680"/>
            <a:ext cx="856887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Allgemeine Hinweise zum Studium</a:t>
            </a:r>
          </a:p>
          <a:p>
            <a:endParaRPr lang="de-DE" sz="800" dirty="0">
              <a:solidFill>
                <a:srgbClr val="84B818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Informationen einholen: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Modulhandbücher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Prüfungsordnungen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Fächerspezifische Bestimmungen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Studienverlaufspläne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Ansprechpartner*innen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Beratung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Aktuelles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Formulare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usw. </a:t>
            </a:r>
          </a:p>
          <a:p>
            <a:pPr lvl="1"/>
            <a:endParaRPr lang="de-DE" sz="20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de-DE" sz="20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Studiumsinformationen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https://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ipp.ht.tu-dortmund.de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/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studium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/</a:t>
            </a:r>
            <a:r>
              <a:rPr lang="de-DE" sz="20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philosophie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/</a:t>
            </a:r>
            <a:endParaRPr lang="de-DE" sz="24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lvl="1"/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037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2. Planung des Studiums </a:t>
            </a:r>
          </a:p>
          <a:p>
            <a:endParaRPr lang="de-DE" sz="2000" dirty="0">
              <a:solidFill>
                <a:srgbClr val="56565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Am Anfang eines jeden Semesters das weitere Studium planen.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Überlegungen: Wie viel Zeit benötige ich für was?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                        Wie viel Zeit habe ich in diesem </a:t>
            </a:r>
          </a:p>
          <a:p>
            <a:pPr marL="342900" indent="-342900"/>
            <a:r>
              <a:rPr lang="de-DE" sz="2400" dirty="0">
                <a:latin typeface="Arial" pitchFamily="34" charset="0"/>
                <a:cs typeface="Arial" pitchFamily="34" charset="0"/>
              </a:rPr>
              <a:t>                             Semester für das Studium?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Genug Zeit für Textlektüre einplanen (mind. zwei Stunden wöchentlich pro Seminar – besser mehr).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Von Anfang an Studienrhythmus an Zeitbudget anpassen.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kkurat" panose="02000503040000020004" pitchFamily="2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2" y="1591408"/>
            <a:ext cx="8386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8" y="1747227"/>
            <a:ext cx="82184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3" y="4357687"/>
            <a:ext cx="82184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39615" y="1169376"/>
            <a:ext cx="815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Übersicht des gesamten Studiums</a:t>
            </a:r>
          </a:p>
        </p:txBody>
      </p:sp>
    </p:spTree>
    <p:extLst>
      <p:ext uri="{BB962C8B-B14F-4D97-AF65-F5344CB8AC3E}">
        <p14:creationId xmlns:p14="http://schemas.microsoft.com/office/powerpoint/2010/main" val="3053673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037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Bachelor: Praktische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HRSGe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5661"/>
              </p:ext>
            </p:extLst>
          </p:nvPr>
        </p:nvGraphicFramePr>
        <p:xfrm>
          <a:off x="519112" y="1886213"/>
          <a:ext cx="8160885" cy="494566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1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Name des Moduls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LP</a:t>
                      </a:r>
                      <a:endParaRPr lang="de-DE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Praktische Philosophie – Politische Philosophie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Theoretische Philosophie – Metaphysik, Wissenschaftstheorie, Handlungstheorie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Methoden und Didaktik 1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Theoretische Philosophie – Philosophie des Geistes, Sprachphilosophie, Erkenntnistheorie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Grundlagen Praktische Philosophie – Moralphilosophie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Methoden und Didaktik 2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Aufbau Praktische Philosophie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Bachelorarbeit (wenn gewählt)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1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0" tIns="342792" rIns="9268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64003" y="1381680"/>
            <a:ext cx="82336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Bachelor: Studienverlaufsplan Philosophie </a:t>
            </a:r>
            <a:r>
              <a:rPr lang="de-DE" sz="2800" b="1" dirty="0" err="1">
                <a:solidFill>
                  <a:srgbClr val="84B818"/>
                </a:solidFill>
                <a:latin typeface="Arial" pitchFamily="34" charset="0"/>
                <a:cs typeface="Arial" pitchFamily="34" charset="0"/>
              </a:rPr>
              <a:t>HRSGe</a:t>
            </a:r>
            <a:endParaRPr lang="de-DE" sz="2800" b="1" dirty="0">
              <a:solidFill>
                <a:srgbClr val="84B818"/>
              </a:solidFill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84B818"/>
              </a:solidFill>
              <a:latin typeface="Akkurat-Bold" panose="02000503030000020004" pitchFamily="2" charset="0"/>
              <a:cs typeface="Arial" panose="020B0604020202020204" pitchFamily="34" charset="0"/>
            </a:endParaRPr>
          </a:p>
          <a:p>
            <a:pPr algn="r"/>
            <a:r>
              <a:rPr lang="de-DE" sz="1600" dirty="0">
                <a:cs typeface="Arial" panose="020B0604020202020204" pitchFamily="34" charset="0"/>
              </a:rPr>
              <a:t> </a:t>
            </a:r>
          </a:p>
          <a:p>
            <a:pPr algn="ctr"/>
            <a:endParaRPr lang="de-DE" sz="2000" b="1" dirty="0">
              <a:solidFill>
                <a:srgbClr val="565656"/>
              </a:solidFill>
              <a:latin typeface="Akkurat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ilo &amp; Poli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734332"/>
            <a:ext cx="3619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K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83" y="198438"/>
            <a:ext cx="2857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F2F523-66CD-A527-23D9-85A4E2F57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743"/>
            <a:ext cx="9144000" cy="45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9616"/>
      </p:ext>
    </p:extLst>
  </p:cSld>
  <p:clrMapOvr>
    <a:masterClrMapping/>
  </p:clrMapOvr>
</p:sld>
</file>

<file path=ppt/theme/theme1.xml><?xml version="1.0" encoding="utf-8"?>
<a:theme xmlns:a="http://schemas.openxmlformats.org/drawingml/2006/main" name="TUD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Macintosh PowerPoint</Application>
  <PresentationFormat>Bildschirmpräsentation (4:3)</PresentationFormat>
  <Paragraphs>442</Paragraphs>
  <Slides>31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Akkurat</vt:lpstr>
      <vt:lpstr>Akkurat-Bold</vt:lpstr>
      <vt:lpstr>Arial</vt:lpstr>
      <vt:lpstr>Calibri</vt:lpstr>
      <vt:lpstr>Wingdings</vt:lpstr>
      <vt:lpstr>TUDO</vt:lpstr>
      <vt:lpstr>PowerPoint-Präsentation</vt:lpstr>
      <vt:lpstr>PowerPoint-Präsentation</vt:lpstr>
      <vt:lpstr>PowerPoint-Präsentation</vt:lpstr>
      <vt:lpstr>1. Allgemeine Hinweise zum Studium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Planung des Semesters </vt:lpstr>
      <vt:lpstr>PowerPoint-Präsentation</vt:lpstr>
      <vt:lpstr>PowerPoint-Präsentation</vt:lpstr>
      <vt:lpstr>6. Hausarbeiten</vt:lpstr>
      <vt:lpstr>PowerPoint-Präsentation</vt:lpstr>
      <vt:lpstr>PowerPoint-Präsentation</vt:lpstr>
      <vt:lpstr>PowerPoint-Präsentation</vt:lpstr>
      <vt:lpstr>PowerPoint-Präsentation</vt:lpstr>
      <vt:lpstr>10. Online-Portale an der TU Dortmund</vt:lpstr>
      <vt:lpstr>PowerPoint-Präsentation</vt:lpstr>
      <vt:lpstr>PowerPoint-Präsentation</vt:lpstr>
      <vt:lpstr>PowerPoint-Präsentation</vt:lpstr>
      <vt:lpstr>12. Verschiedenes</vt:lpstr>
      <vt:lpstr>12. Verschiedenes</vt:lpstr>
      <vt:lpstr>12. Verschiedenes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von Cube</dc:creator>
  <cp:lastModifiedBy>nilaks Dummer</cp:lastModifiedBy>
  <cp:revision>648</cp:revision>
  <cp:lastPrinted>2017-03-09T08:54:25Z</cp:lastPrinted>
  <dcterms:created xsi:type="dcterms:W3CDTF">2012-09-04T09:05:36Z</dcterms:created>
  <dcterms:modified xsi:type="dcterms:W3CDTF">2022-10-04T14:01:57Z</dcterms:modified>
</cp:coreProperties>
</file>