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94_12338941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92_6E2ACB22.xml" ContentType="application/vnd.ms-powerpoint.comments+xml"/>
  <Override PartName="/ppt/notesSlides/notesSlide10.xml" ContentType="application/vnd.openxmlformats-officedocument.presentationml.notesSlide+xml"/>
  <Override PartName="/ppt/comments/modernComment_19B_FD0DEA3E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95_FC9879DE.xml" ContentType="application/vnd.ms-powerpoint.comments+xml"/>
  <Override PartName="/ppt/notesSlides/notesSlide14.xml" ContentType="application/vnd.openxmlformats-officedocument.presentationml.notesSlide+xml"/>
  <Override PartName="/ppt/comments/modernComment_199_84DF78CF.xml" ContentType="application/vnd.ms-powerpoint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388" r:id="rId3"/>
    <p:sldId id="389" r:id="rId4"/>
    <p:sldId id="425" r:id="rId5"/>
    <p:sldId id="407" r:id="rId6"/>
    <p:sldId id="390" r:id="rId7"/>
    <p:sldId id="404" r:id="rId8"/>
    <p:sldId id="401" r:id="rId9"/>
    <p:sldId id="410" r:id="rId10"/>
    <p:sldId id="402" r:id="rId11"/>
    <p:sldId id="411" r:id="rId12"/>
    <p:sldId id="403" r:id="rId13"/>
    <p:sldId id="408" r:id="rId14"/>
    <p:sldId id="405" r:id="rId15"/>
    <p:sldId id="409" r:id="rId16"/>
    <p:sldId id="391" r:id="rId17"/>
    <p:sldId id="426" r:id="rId18"/>
    <p:sldId id="392" r:id="rId19"/>
    <p:sldId id="393" r:id="rId20"/>
    <p:sldId id="422" r:id="rId21"/>
    <p:sldId id="395" r:id="rId22"/>
    <p:sldId id="396" r:id="rId23"/>
    <p:sldId id="397" r:id="rId24"/>
    <p:sldId id="398" r:id="rId25"/>
    <p:sldId id="419" r:id="rId26"/>
    <p:sldId id="420" r:id="rId27"/>
    <p:sldId id="399" r:id="rId28"/>
    <p:sldId id="427" r:id="rId29"/>
    <p:sldId id="423" r:id="rId30"/>
    <p:sldId id="428" r:id="rId31"/>
    <p:sldId id="430" r:id="rId32"/>
  </p:sldIdLst>
  <p:sldSz cx="9144000" cy="6858000" type="screen4x3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8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43A0A4-5438-6984-F852-2C2FDCBDF43B}" name="Niklas Dummer" initials="ND" userId="802ba2ab1184f2ac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yram, Candan" initials="B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818"/>
    <a:srgbClr val="565656"/>
    <a:srgbClr val="DDF4AE"/>
    <a:srgbClr val="E4F2D2"/>
    <a:srgbClr val="C5C6C6"/>
    <a:srgbClr val="E3E3E3"/>
    <a:srgbClr val="4CAED7"/>
    <a:srgbClr val="BDDEF6"/>
    <a:srgbClr val="1077BC"/>
    <a:srgbClr val="1158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092" autoAdjust="0"/>
    <p:restoredTop sz="95728" autoAdjust="0"/>
  </p:normalViewPr>
  <p:slideViewPr>
    <p:cSldViewPr snapToGrid="0">
      <p:cViewPr varScale="1">
        <p:scale>
          <a:sx n="82" d="100"/>
          <a:sy n="82" d="100"/>
        </p:scale>
        <p:origin x="176" y="648"/>
      </p:cViewPr>
      <p:guideLst>
        <p:guide orient="horz" pos="118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-3264" y="-82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92_6E2ACB2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8B08A41-7AC4-C94A-A443-BDA6DE402B2D}" authorId="{0143A0A4-5438-6984-F852-2C2FDCBDF43B}" created="2022-09-21T13:56:00.150">
    <pc:sldMkLst xmlns:pc="http://schemas.microsoft.com/office/powerpoint/2013/main/command">
      <pc:docMk/>
      <pc:sldMk cId="1848298274" sldId="402"/>
    </pc:sldMkLst>
    <p188:txBody>
      <a:bodyPr/>
      <a:lstStyle/>
      <a:p>
        <a:r>
          <a:rPr lang="de-DE"/>
          <a:t>Checken, ob noch aktuell</a:t>
        </a:r>
      </a:p>
    </p188:txBody>
  </p188:cm>
</p188:cmLst>
</file>

<file path=ppt/comments/modernComment_194_1233894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B676DAB-2B43-2D4C-B867-273A2A6B1762}" authorId="{0143A0A4-5438-6984-F852-2C2FDCBDF43B}" created="2022-09-21T12:43:06.157">
    <pc:sldMkLst xmlns:pc="http://schemas.microsoft.com/office/powerpoint/2013/main/command">
      <pc:docMk/>
      <pc:sldMk cId="305367361" sldId="404"/>
    </pc:sldMkLst>
    <p188:txBody>
      <a:bodyPr/>
      <a:lstStyle/>
      <a:p>
        <a:r>
          <a:rPr lang="de-DE"/>
          <a:t>Ist das in der Form noch aktuell? Mit den Modulhandbüchern dürfte sich da ja nichts geändert haben, oder?</a:t>
        </a:r>
      </a:p>
    </p188:txBody>
  </p188:cm>
</p188:cmLst>
</file>

<file path=ppt/comments/modernComment_195_FC9879D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2956892-374B-A64B-9F15-B05A7930C36A}" authorId="{0143A0A4-5438-6984-F852-2C2FDCBDF43B}" created="2022-09-21T14:08:44.181">
    <pc:sldMkLst xmlns:pc="http://schemas.microsoft.com/office/powerpoint/2013/main/command">
      <pc:docMk/>
      <pc:sldMk cId="4237851102" sldId="405"/>
    </pc:sldMkLst>
    <p188:txBody>
      <a:bodyPr/>
      <a:lstStyle/>
      <a:p>
        <a:r>
          <a:rPr lang="de-DE"/>
          <a:t>Noch aktuell?</a:t>
        </a:r>
      </a:p>
    </p188:txBody>
  </p188:cm>
</p188:cmLst>
</file>

<file path=ppt/comments/modernComment_199_84DF78C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8AD4FD5-AEA0-D940-82B7-E364CF0A005D}" authorId="{0143A0A4-5438-6984-F852-2C2FDCBDF43B}" created="2022-09-21T14:08:51.923">
    <pc:sldMkLst xmlns:pc="http://schemas.microsoft.com/office/powerpoint/2013/main/command">
      <pc:docMk/>
      <pc:sldMk cId="2229237967" sldId="409"/>
    </pc:sldMkLst>
    <p188:txBody>
      <a:bodyPr/>
      <a:lstStyle/>
      <a:p>
        <a:r>
          <a:rPr lang="de-DE"/>
          <a:t>Noch aktuell?</a:t>
        </a:r>
      </a:p>
    </p188:txBody>
  </p188:cm>
</p188:cmLst>
</file>

<file path=ppt/comments/modernComment_19B_FD0DEA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E802E07-1A9E-5343-BEC0-C3B71DFC62C9}" authorId="{0143A0A4-5438-6984-F852-2C2FDCBDF43B}" created="2022-09-21T13:56:14.166">
    <pc:sldMkLst xmlns:pc="http://schemas.microsoft.com/office/powerpoint/2013/main/command">
      <pc:docMk/>
      <pc:sldMk cId="4245547582" sldId="411"/>
    </pc:sldMkLst>
    <p188:txBody>
      <a:bodyPr/>
      <a:lstStyle/>
      <a:p>
        <a:r>
          <a:rPr lang="de-DE"/>
          <a:t>Checken, ob noch aktuell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890349" cy="496569"/>
          </a:xfrm>
          <a:prstGeom prst="rect">
            <a:avLst/>
          </a:prstGeom>
        </p:spPr>
        <p:txBody>
          <a:bodyPr vert="horz" lIns="89995" tIns="44998" rIns="89995" bIns="4499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200" y="3"/>
            <a:ext cx="2890349" cy="496569"/>
          </a:xfrm>
          <a:prstGeom prst="rect">
            <a:avLst/>
          </a:prstGeom>
        </p:spPr>
        <p:txBody>
          <a:bodyPr vert="horz" lIns="89995" tIns="44998" rIns="89995" bIns="44998" rtlCol="0"/>
          <a:lstStyle>
            <a:lvl1pPr algn="r">
              <a:defRPr sz="1200"/>
            </a:lvl1pPr>
          </a:lstStyle>
          <a:p>
            <a:fld id="{C5FA43C0-EE8D-4BF5-9BB6-92F47E17EACA}" type="datetimeFigureOut">
              <a:rPr lang="de-DE" smtClean="0"/>
              <a:pPr/>
              <a:t>04.10.22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" y="9428493"/>
            <a:ext cx="2890349" cy="496568"/>
          </a:xfrm>
          <a:prstGeom prst="rect">
            <a:avLst/>
          </a:prstGeom>
        </p:spPr>
        <p:txBody>
          <a:bodyPr vert="horz" lIns="89995" tIns="44998" rIns="89995" bIns="4499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200" y="9428493"/>
            <a:ext cx="2890349" cy="496568"/>
          </a:xfrm>
          <a:prstGeom prst="rect">
            <a:avLst/>
          </a:prstGeom>
        </p:spPr>
        <p:txBody>
          <a:bodyPr vert="horz" lIns="89995" tIns="44998" rIns="89995" bIns="44998" rtlCol="0" anchor="b"/>
          <a:lstStyle>
            <a:lvl1pPr algn="r">
              <a:defRPr sz="1200"/>
            </a:lvl1pPr>
          </a:lstStyle>
          <a:p>
            <a:fld id="{B72E2501-49A7-46C1-A650-2E4E69B74A6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1018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2389" tIns="46194" rIns="92389" bIns="4619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2389" tIns="46194" rIns="92389" bIns="46194" rtlCol="0"/>
          <a:lstStyle>
            <a:lvl1pPr algn="r">
              <a:defRPr sz="1200"/>
            </a:lvl1pPr>
          </a:lstStyle>
          <a:p>
            <a:fld id="{82836A0A-6672-46C7-9ABE-B1C2C091CBBF}" type="datetimeFigureOut">
              <a:rPr lang="de-DE" smtClean="0"/>
              <a:pPr/>
              <a:t>04.10.22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9" tIns="46194" rIns="92389" bIns="4619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2389" tIns="46194" rIns="92389" bIns="4619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2389" tIns="46194" rIns="92389" bIns="4619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2389" tIns="46194" rIns="92389" bIns="46194" rtlCol="0" anchor="b"/>
          <a:lstStyle>
            <a:lvl1pPr algn="r">
              <a:defRPr sz="1200"/>
            </a:lvl1pPr>
          </a:lstStyle>
          <a:p>
            <a:fld id="{0C5A8957-2272-47E9-ACB7-BE704508C9C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617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565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A8957-2272-47E9-ACB7-BE704508C9C4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96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-559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93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Sondereinzüge mit zweizeilige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6588224" y="6381328"/>
            <a:ext cx="2133600" cy="3651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24E12F9-2762-4FA8-949F-1D3458F3A80E}" type="datetime1">
              <a:rPr lang="de-DE" smtClean="0"/>
              <a:pPr/>
              <a:t>04.10.22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229600" cy="864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 wenn zweizeilig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4609785" y="2289600"/>
            <a:ext cx="4035452" cy="4047981"/>
          </a:xfr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None/>
              <a:tabLst>
                <a:tab pos="4216400" algn="l"/>
              </a:tabLst>
              <a:defRPr sz="20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spcBef>
                <a:spcPts val="200"/>
              </a:spcBef>
              <a:buNone/>
              <a:defRPr sz="160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4" hasCustomPrompt="1"/>
          </p:nvPr>
        </p:nvSpPr>
        <p:spPr>
          <a:xfrm>
            <a:off x="439567" y="2289600"/>
            <a:ext cx="4035452" cy="4047981"/>
          </a:xfr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None/>
              <a:tabLst>
                <a:tab pos="4216400" algn="l"/>
              </a:tabLst>
              <a:defRPr sz="20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spcBef>
                <a:spcPts val="200"/>
              </a:spcBef>
              <a:buNone/>
              <a:defRPr sz="160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4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13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F9DF0-4FC4-4873-A905-71297696D0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57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Schmal 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4528" y="2028825"/>
            <a:ext cx="5807574" cy="4095750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Arial" pitchFamily="34" charset="0"/>
              <a:buChar char="•"/>
              <a:defRPr sz="16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5792459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57898" y="1080135"/>
            <a:ext cx="9194688" cy="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6534150" y="180975"/>
            <a:ext cx="2371726" cy="6410325"/>
          </a:xfrm>
        </p:spPr>
        <p:txBody>
          <a:bodyPr/>
          <a:lstStyle>
            <a:lvl1pPr marL="0" indent="0"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Grafikleiste</a:t>
            </a:r>
          </a:p>
        </p:txBody>
      </p:sp>
    </p:spTree>
    <p:extLst>
      <p:ext uri="{BB962C8B-B14F-4D97-AF65-F5344CB8AC3E}">
        <p14:creationId xmlns:p14="http://schemas.microsoft.com/office/powerpoint/2010/main" val="100969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Titel 2 zeilig, schmal 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4528" y="2247900"/>
            <a:ext cx="5807574" cy="3876675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Arial" pitchFamily="34" charset="0"/>
              <a:buChar char="•"/>
              <a:defRPr sz="16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5792459" cy="97644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57898" y="1080135"/>
            <a:ext cx="9194688" cy="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6534150" y="180975"/>
            <a:ext cx="2371726" cy="6410325"/>
          </a:xfrm>
        </p:spPr>
        <p:txBody>
          <a:bodyPr/>
          <a:lstStyle>
            <a:lvl1pPr marL="0" indent="0"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Grafikleiste</a:t>
            </a:r>
          </a:p>
        </p:txBody>
      </p:sp>
    </p:spTree>
    <p:extLst>
      <p:ext uri="{BB962C8B-B14F-4D97-AF65-F5344CB8AC3E}">
        <p14:creationId xmlns:p14="http://schemas.microsoft.com/office/powerpoint/2010/main" val="400787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Breit mit Bildzeil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4528" y="1798573"/>
            <a:ext cx="8450392" cy="3573528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Arial" pitchFamily="34" charset="0"/>
              <a:buChar char="•"/>
              <a:defRPr sz="16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435151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sp>
        <p:nvSpPr>
          <p:cNvPr id="7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462914" y="5553075"/>
            <a:ext cx="8486776" cy="1209675"/>
          </a:xfrm>
        </p:spPr>
        <p:txBody>
          <a:bodyPr/>
          <a:lstStyle>
            <a:lvl1pPr marL="0" indent="0"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Grafikleiste</a:t>
            </a:r>
          </a:p>
        </p:txBody>
      </p:sp>
    </p:spTree>
    <p:extLst>
      <p:ext uri="{BB962C8B-B14F-4D97-AF65-F5344CB8AC3E}">
        <p14:creationId xmlns:p14="http://schemas.microsoft.com/office/powerpoint/2010/main" val="396480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Breit nur Text, Tabellen, 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4528" y="1798573"/>
            <a:ext cx="8450392" cy="4687952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Arial" pitchFamily="34" charset="0"/>
              <a:buChar char="•"/>
              <a:defRPr sz="16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435151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sp>
        <p:nvSpPr>
          <p:cNvPr id="7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91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UDO Breit nur Text, Tabellen, 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435151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sp>
        <p:nvSpPr>
          <p:cNvPr id="7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aphicFrame>
        <p:nvGraphicFramePr>
          <p:cNvPr id="2" name="Tabelle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9544723"/>
              </p:ext>
            </p:extLst>
          </p:nvPr>
        </p:nvGraphicFramePr>
        <p:xfrm>
          <a:off x="396239" y="1476375"/>
          <a:ext cx="8448675" cy="49720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4301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3013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3013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013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1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2 Spalten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-19516" y="1806129"/>
            <a:ext cx="4515946" cy="4047981"/>
          </a:xfrm>
          <a:solidFill>
            <a:srgbClr val="84B818"/>
          </a:solidFill>
        </p:spPr>
        <p:txBody>
          <a:bodyPr>
            <a:normAutofit/>
          </a:bodyPr>
          <a:lstStyle>
            <a:lvl1pPr marL="720000" indent="-28575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4216400" algn="l"/>
              </a:tabLst>
              <a:defRPr sz="16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249238" indent="0">
              <a:spcBef>
                <a:spcPts val="200"/>
              </a:spcBef>
              <a:buNone/>
              <a:defRPr sz="14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 </a:t>
            </a:r>
          </a:p>
          <a:p>
            <a:pPr lvl="0"/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6588224" y="6381328"/>
            <a:ext cx="2133600" cy="3651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24E12F9-2762-4FA8-949F-1D3458F3A80E}" type="datetime1">
              <a:rPr lang="de-DE" smtClean="0"/>
              <a:pPr/>
              <a:t>04.10.22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229600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4481316" y="1806129"/>
            <a:ext cx="4662683" cy="4047981"/>
          </a:xfrm>
          <a:solidFill>
            <a:srgbClr val="84B818"/>
          </a:solidFill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4216400" algn="l"/>
              </a:tabLst>
              <a:defRPr sz="16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3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10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2 Spalten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6588224" y="6381328"/>
            <a:ext cx="2133600" cy="3651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24E12F9-2762-4FA8-949F-1D3458F3A80E}" type="datetime1">
              <a:rPr lang="de-DE" smtClean="0"/>
              <a:pPr/>
              <a:t>04.10.22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229600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4609785" y="1806129"/>
            <a:ext cx="4035452" cy="4047981"/>
          </a:xfrm>
          <a:noFill/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4216400" algn="l"/>
              </a:tabLst>
              <a:defRPr sz="16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4" hasCustomPrompt="1"/>
          </p:nvPr>
        </p:nvSpPr>
        <p:spPr>
          <a:xfrm>
            <a:off x="439567" y="1822502"/>
            <a:ext cx="4035452" cy="4047981"/>
          </a:xfrm>
          <a:noFill/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4216400" algn="l"/>
              </a:tabLst>
              <a:defRPr sz="16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446088" indent="-196850">
              <a:spcBef>
                <a:spcPts val="200"/>
              </a:spcBef>
              <a:defRPr sz="140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4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50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O Sondereinzü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6588224" y="6381328"/>
            <a:ext cx="2133600" cy="3651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24E12F9-2762-4FA8-949F-1D3458F3A80E}" type="datetime1">
              <a:rPr lang="de-DE" smtClean="0"/>
              <a:pPr/>
              <a:t>04.10.22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04056" cy="365125"/>
          </a:xfrm>
        </p:spPr>
        <p:txBody>
          <a:bodyPr/>
          <a:lstStyle>
            <a:lvl1pPr>
              <a:defRPr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34529" y="1128583"/>
            <a:ext cx="8229600" cy="43572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4B818"/>
                </a:solidFill>
              </a:defRPr>
            </a:lvl1pPr>
          </a:lstStyle>
          <a:p>
            <a:pPr lvl="0"/>
            <a:r>
              <a:rPr lang="de-DE" dirty="0"/>
              <a:t>Hier Titel wenn einzeilig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4609785" y="1806129"/>
            <a:ext cx="4035452" cy="4047981"/>
          </a:xfr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None/>
              <a:tabLst>
                <a:tab pos="4216400" algn="l"/>
              </a:tabLst>
              <a:defRPr sz="20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spcBef>
                <a:spcPts val="200"/>
              </a:spcBef>
              <a:buNone/>
              <a:defRPr sz="160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4" hasCustomPrompt="1"/>
          </p:nvPr>
        </p:nvSpPr>
        <p:spPr>
          <a:xfrm>
            <a:off x="439567" y="1822502"/>
            <a:ext cx="4035452" cy="4047981"/>
          </a:xfr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spcAft>
                <a:spcPts val="1000"/>
              </a:spcAft>
              <a:buFont typeface="Arial" pitchFamily="34" charset="0"/>
              <a:buNone/>
              <a:tabLst>
                <a:tab pos="4216400" algn="l"/>
              </a:tabLst>
              <a:defRPr sz="2000" baseline="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spcBef>
                <a:spcPts val="200"/>
              </a:spcBef>
              <a:buNone/>
              <a:defRPr sz="1600">
                <a:solidFill>
                  <a:srgbClr val="565656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0"/>
            <a:endParaRPr lang="de-DE" dirty="0"/>
          </a:p>
        </p:txBody>
      </p:sp>
      <p:sp>
        <p:nvSpPr>
          <p:cNvPr id="14" name="Freeform 4"/>
          <p:cNvSpPr>
            <a:spLocks/>
          </p:cNvSpPr>
          <p:nvPr userDrawn="1"/>
        </p:nvSpPr>
        <p:spPr bwMode="auto">
          <a:xfrm flipV="1">
            <a:off x="0" y="1080135"/>
            <a:ext cx="9241155" cy="0"/>
          </a:xfrm>
          <a:custGeom>
            <a:avLst/>
            <a:gdLst>
              <a:gd name="T0" fmla="*/ 99 w 14400"/>
              <a:gd name="T1" fmla="*/ 14499 w 144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4400">
                <a:moveTo>
                  <a:pt x="99" y="0"/>
                </a:moveTo>
                <a:lnTo>
                  <a:pt x="14499" y="0"/>
                </a:lnTo>
              </a:path>
            </a:pathLst>
          </a:custGeom>
          <a:noFill/>
          <a:ln w="6350">
            <a:solidFill>
              <a:srgbClr val="5DAE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61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Normale Schrift</a:t>
            </a:r>
          </a:p>
          <a:p>
            <a:pPr lv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4420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11ED7A2-4C37-4C7F-8D2E-284A1686ACD2}" type="datetime1">
              <a:rPr lang="de-DE" smtClean="0"/>
              <a:pPr/>
              <a:t>04.10.22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98" y="6492875"/>
            <a:ext cx="504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4B818"/>
                </a:solidFill>
              </a:defRPr>
            </a:lvl1pPr>
          </a:lstStyle>
          <a:p>
            <a:fld id="{63CECEBB-547B-4598-95D8-3FB4D608B5D5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8" name="Picture 15" descr="tud_logo_rgb_150dpi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4963"/>
            <a:ext cx="30241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Gerade Verbindung 6"/>
          <p:cNvCxnSpPr/>
          <p:nvPr userDrawn="1"/>
        </p:nvCxnSpPr>
        <p:spPr>
          <a:xfrm>
            <a:off x="-2390" y="1080135"/>
            <a:ext cx="9194688" cy="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84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4" r:id="rId4"/>
    <p:sldLayoutId id="2147483657" r:id="rId5"/>
    <p:sldLayoutId id="2147483660" r:id="rId6"/>
    <p:sldLayoutId id="2147483651" r:id="rId7"/>
    <p:sldLayoutId id="2147483652" r:id="rId8"/>
    <p:sldLayoutId id="2147483655" r:id="rId9"/>
    <p:sldLayoutId id="2147483656" r:id="rId10"/>
    <p:sldLayoutId id="214748366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de-DE" sz="1750" kern="1200" smtClean="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500"/>
        </a:spcBef>
        <a:spcAft>
          <a:spcPts val="1400"/>
        </a:spcAft>
        <a:buFont typeface="Arial" pitchFamily="34" charset="0"/>
        <a:buChar char="•"/>
        <a:defRPr sz="16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857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1700" kern="1200" baseline="0">
          <a:solidFill>
            <a:srgbClr val="565656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rgbClr val="565656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rgbClr val="565656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rgbClr val="56565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2_6E2ACB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B_FD0DEA3E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5_FC9879DE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9_84DF78CF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4_12338941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095374" y="1381680"/>
            <a:ext cx="6953252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44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4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Herzlich Willkommen </a:t>
            </a:r>
          </a:p>
          <a:p>
            <a:pPr algn="ctr"/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zur Informationsveranstaltung </a:t>
            </a:r>
          </a:p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für Erstsemesterstudierende </a:t>
            </a:r>
          </a:p>
          <a:p>
            <a:pPr algn="ctr"/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am Institut für Philosophie </a:t>
            </a:r>
          </a:p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und Politikwissenschaft </a:t>
            </a:r>
          </a:p>
          <a:p>
            <a:pPr algn="ctr"/>
            <a:endParaRPr lang="de-DE" sz="2800" b="1" dirty="0">
              <a:solidFill>
                <a:srgbClr val="56565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de-DE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04.10.2022</a:t>
            </a:r>
          </a:p>
          <a:p>
            <a:pPr algn="ctr"/>
            <a:endParaRPr lang="de-DE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4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2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 3" descr="http://bidab.nibis.de/PICT/Philosophi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332" y="3972298"/>
            <a:ext cx="2130878" cy="2653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3819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23368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Master: Praktische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HRSGe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pPr algn="r"/>
            <a:r>
              <a:rPr lang="de-DE" sz="1600" dirty="0">
                <a:latin typeface="Arial" pitchFamily="34" charset="0"/>
                <a:cs typeface="Arial" pitchFamily="34" charset="0"/>
              </a:rPr>
              <a:t>* Die Note des Theorie-Praxis-Moduls </a:t>
            </a:r>
          </a:p>
          <a:p>
            <a:pPr algn="r"/>
            <a:r>
              <a:rPr lang="de-DE" sz="1600" dirty="0">
                <a:latin typeface="Arial" pitchFamily="34" charset="0"/>
                <a:cs typeface="Arial" pitchFamily="34" charset="0"/>
              </a:rPr>
              <a:t>fließt mit 3 LP in die </a:t>
            </a:r>
            <a:r>
              <a:rPr lang="de-DE" sz="1600" dirty="0" err="1">
                <a:latin typeface="Arial" pitchFamily="34" charset="0"/>
                <a:cs typeface="Arial" pitchFamily="34" charset="0"/>
              </a:rPr>
              <a:t>Fachnote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 ein. </a:t>
            </a: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589681"/>
              </p:ext>
            </p:extLst>
          </p:nvPr>
        </p:nvGraphicFramePr>
        <p:xfrm>
          <a:off x="525915" y="1981199"/>
          <a:ext cx="8160885" cy="306604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018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Name des Moduls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LP</a:t>
                      </a:r>
                      <a:endParaRPr lang="de-DE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Fachdidaktische Vertiefung 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de-DE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Vertiefung Angewandte Ethik / Politische Philosophie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de-DE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Exploration und Forschung 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DE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Theorie-Praxis-Modul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 (3)*</a:t>
                      </a:r>
                      <a:endParaRPr lang="de-DE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Masterarbeit (wenn gewählt)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de-DE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82982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23368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Master: Studienverlaufsplan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HRSGe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pPr algn="r"/>
            <a:r>
              <a:rPr lang="de-DE" sz="1600" dirty="0">
                <a:cs typeface="Arial" panose="020B0604020202020204" pitchFamily="34" charset="0"/>
              </a:rPr>
              <a:t> </a:t>
            </a: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oz10kpb\Desktop\TU Dortmund\Infos Studiengänge\Studienverlaufsplan HRSGe Mast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381" y="2431596"/>
            <a:ext cx="6638925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54758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0377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Bachelor: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GyGe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000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38002"/>
              </p:ext>
            </p:extLst>
          </p:nvPr>
        </p:nvGraphicFramePr>
        <p:xfrm>
          <a:off x="525915" y="1981200"/>
          <a:ext cx="8160885" cy="490245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018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Name des Moduls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LP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Praktische Philosophie – Politische Philosophie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Theoretische Philosophie – Metaphysik, Wissenschaftstheorie, Handlungstheorie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Methoden und Didaktik 1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Theoretische Philosophie – Philosophie des Geistes, Sprachphilosophie, Erkenntnistheorie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Praktische Philosophie – Moralphilosophie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Methoden und Didaktik 2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Aufbau Praktische Philosophie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Aufbau Theoretische Philosophie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Bachelorarbeit (wenn gewählt)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88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2336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Bachelor: Studienverlaufsplan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GyGe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pPr algn="r"/>
            <a:r>
              <a:rPr lang="de-DE" sz="1600" dirty="0">
                <a:cs typeface="Arial" panose="020B0604020202020204" pitchFamily="34" charset="0"/>
              </a:rPr>
              <a:t> </a:t>
            </a: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D804AF7-7F7B-BEA8-6DFF-E30728C2E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9671"/>
            <a:ext cx="9144000" cy="458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4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23368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Master: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GyGe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pPr algn="r"/>
            <a:r>
              <a:rPr lang="de-DE" sz="1600" dirty="0">
                <a:cs typeface="Arial" panose="020B0604020202020204" pitchFamily="34" charset="0"/>
              </a:rPr>
              <a:t>* Die Note des Theorie-Praxis-Moduls </a:t>
            </a:r>
          </a:p>
          <a:p>
            <a:pPr algn="r"/>
            <a:r>
              <a:rPr lang="de-DE" sz="1600" dirty="0">
                <a:cs typeface="Arial" panose="020B0604020202020204" pitchFamily="34" charset="0"/>
              </a:rPr>
              <a:t>fließt mit 3 LP in die </a:t>
            </a:r>
            <a:r>
              <a:rPr lang="de-DE" sz="1600" dirty="0" err="1">
                <a:cs typeface="Arial" panose="020B0604020202020204" pitchFamily="34" charset="0"/>
              </a:rPr>
              <a:t>Fachnote</a:t>
            </a:r>
            <a:r>
              <a:rPr lang="de-DE" sz="1600" dirty="0">
                <a:cs typeface="Arial" panose="020B0604020202020204" pitchFamily="34" charset="0"/>
              </a:rPr>
              <a:t> ein. </a:t>
            </a: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851553"/>
              </p:ext>
            </p:extLst>
          </p:nvPr>
        </p:nvGraphicFramePr>
        <p:xfrm>
          <a:off x="525915" y="1981199"/>
          <a:ext cx="8160885" cy="357705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018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Name des Moduls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LP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Fachdidaktische Vertiefung 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de-DE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Vertiefung</a:t>
                      </a:r>
                      <a:r>
                        <a:rPr lang="de-DE" sz="1600" baseline="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Praktische Philosophie / Spezialgebiete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Vertiefung Theoretische Philosophie</a:t>
                      </a:r>
                      <a:r>
                        <a:rPr lang="de-DE" sz="1600" baseline="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/ Spezialgebiete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Forschung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Theorie-Praxis-Modul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 (3)*</a:t>
                      </a:r>
                      <a:endParaRPr lang="de-DE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Masterarbeit (wenn gewählt)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de-DE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8511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23368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Master: Studienverlaufsplan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GyGe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pPr algn="r"/>
            <a:r>
              <a:rPr lang="de-DE" sz="1600" dirty="0">
                <a:cs typeface="Arial" panose="020B0604020202020204" pitchFamily="34" charset="0"/>
              </a:rPr>
              <a:t> </a:t>
            </a: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oz10kpb\Desktop\TU Dortmund\Infos Studiengänge\Studienverlaufsplan GyGe Mast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144" y="2059443"/>
            <a:ext cx="66294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2379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03774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3. Planung des Semesters</a:t>
            </a:r>
          </a:p>
          <a:p>
            <a:endParaRPr lang="de-DE" sz="2400" dirty="0">
              <a:solidFill>
                <a:srgbClr val="56565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Vorlesungszeit und vorlesungsfreie Zeit (Semesterferien)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Vorlesungszeit: Seminare und ihre Vor- und Nachbereitung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Vorlesungsfreie Zeit: Modulprüfungen in Form von Hausarbeiten, Klausuren und mündlichen Prüfungen</a:t>
            </a: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21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34528" y="2028825"/>
            <a:ext cx="8207448" cy="4095750"/>
          </a:xfrm>
        </p:spPr>
        <p:txBody>
          <a:bodyPr/>
          <a:lstStyle/>
          <a:p>
            <a:pPr marL="342900" indent="-342900"/>
            <a:r>
              <a:rPr lang="de-DE" sz="2400" dirty="0">
                <a:solidFill>
                  <a:schemeClr val="tx1"/>
                </a:solidFill>
              </a:rPr>
              <a:t>Leistungspunkte (LP) und Zeit: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tx1"/>
                </a:solidFill>
              </a:rPr>
              <a:t>1 LP = 30 Arbeitsstunden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tx1"/>
                </a:solidFill>
              </a:rPr>
              <a:t>Beispiel: Seminar = 3 LP = 90 Arbeitsstunden</a:t>
            </a:r>
          </a:p>
          <a:p>
            <a:pPr marL="2628900" lvl="5" indent="-342900">
              <a:buFont typeface="Wingdings"/>
              <a:buChar char="à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30 Std. für Präsenszeit im Seminar</a:t>
            </a:r>
          </a:p>
          <a:p>
            <a:pPr marL="2628900" lvl="5" indent="-342900">
              <a:buFont typeface="Wingdings"/>
              <a:buChar char="à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60 Std. für Vor- und Nachbereitung</a:t>
            </a:r>
          </a:p>
          <a:p>
            <a:pPr marL="342900" indent="-342900"/>
            <a:r>
              <a:rPr lang="de-DE" sz="2400" dirty="0">
                <a:solidFill>
                  <a:schemeClr val="tx1"/>
                </a:solidFill>
                <a:sym typeface="Wingdings" panose="05000000000000000000" pitchFamily="2" charset="2"/>
              </a:rPr>
              <a:t>40 Stunden/Woche studieren = 6 Seminare á 3 LP pro Semester.</a:t>
            </a:r>
          </a:p>
          <a:p>
            <a:pPr marL="342900" indent="-342900"/>
            <a:r>
              <a:rPr lang="de-DE" sz="2400" dirty="0">
                <a:solidFill>
                  <a:schemeClr val="tx1"/>
                </a:solidFill>
                <a:sym typeface="Wingdings" panose="05000000000000000000" pitchFamily="2" charset="2"/>
              </a:rPr>
              <a:t>Vor jedem Semester nachrechnen, was Sie schaffen können! </a:t>
            </a:r>
          </a:p>
          <a:p>
            <a:pPr marL="1714500" lvl="3" indent="-342900">
              <a:buFont typeface="Wingdings"/>
              <a:buChar char="à"/>
            </a:pPr>
            <a:endParaRPr lang="de-DE" dirty="0">
              <a:latin typeface="Akkurat" panose="02000503040000020004" pitchFamily="2" charset="0"/>
            </a:endParaRPr>
          </a:p>
          <a:p>
            <a:pPr marL="342900" indent="-342900"/>
            <a:endParaRPr lang="de-DE" sz="2000" dirty="0">
              <a:latin typeface="Akkurat" panose="02000503040000020004" pitchFamily="2" charset="0"/>
            </a:endParaRPr>
          </a:p>
          <a:p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ECEBB-547B-4598-95D8-3FB4D608B5D5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34528" y="1408953"/>
            <a:ext cx="5792459" cy="435722"/>
          </a:xfrm>
        </p:spPr>
        <p:txBody>
          <a:bodyPr/>
          <a:lstStyle/>
          <a:p>
            <a:r>
              <a:rPr lang="de-DE" sz="2800" b="1" dirty="0"/>
              <a:t>3. Planung des Semesters</a:t>
            </a:r>
            <a:br>
              <a:rPr lang="de-DE" b="1" dirty="0"/>
            </a:br>
            <a:endParaRPr lang="de-DE" dirty="0"/>
          </a:p>
        </p:txBody>
      </p:sp>
      <p:pic>
        <p:nvPicPr>
          <p:cNvPr id="6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723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4. Sprechstunden </a:t>
            </a:r>
          </a:p>
          <a:p>
            <a:endParaRPr lang="de-DE" sz="8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Sprechstundenangebot der Lehrenden nutzen!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    </a:t>
            </a:r>
            <a:r>
              <a:rPr lang="de-DE" sz="2400" dirty="0">
                <a:solidFill>
                  <a:srgbClr val="84B81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de-DE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Vorbesprechung von Prüfungen: 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     - Thematik absprechen (Hausarbeiten, Klausuren 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        und mündliche Prüfung)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     - Formalien klären (Hausarbeiten)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</a:t>
            </a:r>
            <a:r>
              <a:rPr lang="de-DE" sz="2400" dirty="0">
                <a:solidFill>
                  <a:srgbClr val="84B81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de-DE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Abschlussarbeit rechtzeitig mit ihrem Betreuer absprechen.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</a:t>
            </a:r>
            <a:r>
              <a:rPr lang="de-DE" sz="2400" dirty="0">
                <a:solidFill>
                  <a:srgbClr val="84B81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de-DE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über allgemeine Schwierigkeiten im Studium sprechen. </a:t>
            </a:r>
          </a:p>
          <a:p>
            <a:pPr marL="342900" indent="-342900"/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Nach Möglichkeit festen Sprechstundenzeiten der Dozierenden wahrnehmen. Ggf. per E-Mail um einen Ersatztermin bitten.</a:t>
            </a:r>
          </a:p>
          <a:p>
            <a:pPr marL="342900" indent="-342900"/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26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5. Seminare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Lernziele: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- philosophische Texte richtig lesen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- philosophisch argumentieren 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- selbstständig denken und 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- die Ideen und Gedanken anderer kritisch überprüfen.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Nicht zu viele Seminare belegen.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Genug Zeit für die Textvorbereitung einplanen (2 bis 4 Stunden).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Aktiv an der Diskussion beteiligen.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Erfolgreich studieren?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</a:t>
            </a:r>
            <a:r>
              <a:rPr lang="de-DE" sz="2400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solidFill>
                  <a:srgbClr val="84B818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bereiten Sie die Texte gründlich vor, machen Sie sich Notizen zum Text und besuchen Sie Ihre Seminare regelmäßig. </a:t>
            </a: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92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6953252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Agenda </a:t>
            </a:r>
          </a:p>
          <a:p>
            <a:pPr marL="457200" indent="-457200">
              <a:buFont typeface="+mj-lt"/>
              <a:buAutoNum type="arabicPeriod"/>
            </a:pPr>
            <a:endParaRPr lang="de-DE" sz="2000" dirty="0">
              <a:solidFill>
                <a:srgbClr val="565656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Allgemeine Hinweise zum Studium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Planung des Studiums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Planung des Semesters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Sprechstunden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Seminare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Hausarbeiten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Mündliche Prüfungen 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Klausuren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Abschlussarbeiten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Online-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Portale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err="1">
                <a:latin typeface="Arial" pitchFamily="34" charset="0"/>
                <a:cs typeface="Arial" pitchFamily="34" charset="0"/>
              </a:rPr>
              <a:t>Räume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und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Gebäude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Verschiedenes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Die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Fachschaft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311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Geplante Hausarbeiten mit den Dozierenden besprechen.</a:t>
            </a:r>
          </a:p>
          <a:p>
            <a:pPr marL="342900" indent="-342900"/>
            <a:r>
              <a:rPr lang="de-DE" sz="2400" dirty="0">
                <a:solidFill>
                  <a:schemeClr val="tx1"/>
                </a:solidFill>
              </a:rPr>
              <a:t>Philosophische Hausarbeiten sollten beinhalten: </a:t>
            </a:r>
          </a:p>
          <a:p>
            <a:pPr marL="800100" lvl="1" indent="-342900"/>
            <a:r>
              <a:rPr lang="de-DE" sz="2400" dirty="0">
                <a:solidFill>
                  <a:schemeClr val="tx1"/>
                </a:solidFill>
              </a:rPr>
              <a:t>klar formulierte Frage</a:t>
            </a:r>
          </a:p>
          <a:p>
            <a:pPr marL="800100" lvl="1" indent="-342900"/>
            <a:r>
              <a:rPr lang="de-DE" sz="2400" dirty="0">
                <a:solidFill>
                  <a:schemeClr val="tx1"/>
                </a:solidFill>
              </a:rPr>
              <a:t>klar formulierte These</a:t>
            </a:r>
          </a:p>
          <a:p>
            <a:pPr marL="800100" lvl="1" indent="-342900"/>
            <a:r>
              <a:rPr lang="de-DE" sz="2400" dirty="0">
                <a:solidFill>
                  <a:schemeClr val="tx1"/>
                </a:solidFill>
              </a:rPr>
              <a:t>ausführliche Gliederung</a:t>
            </a:r>
          </a:p>
          <a:p>
            <a:pPr marL="800100" lvl="1" indent="-342900"/>
            <a:r>
              <a:rPr lang="de-DE" sz="2400" dirty="0">
                <a:solidFill>
                  <a:schemeClr val="tx1"/>
                </a:solidFill>
              </a:rPr>
              <a:t>Literaturliste (Literatur aus dem Seminar nutzen, weitere recherchieren!)</a:t>
            </a:r>
          </a:p>
          <a:p>
            <a:pPr marL="285750" lvl="1" indent="-285750">
              <a:spcAft>
                <a:spcPts val="300"/>
              </a:spcAft>
            </a:pPr>
            <a:r>
              <a:rPr lang="de-DE" sz="2400" dirty="0">
                <a:solidFill>
                  <a:schemeClr val="tx1"/>
                </a:solidFill>
              </a:rPr>
              <a:t>Modulhandbuch gibt Auskunft darüber, wie viele Seiten die Hausarbeit im jeweiligen Modul haben soll.</a:t>
            </a:r>
          </a:p>
          <a:p>
            <a:pPr marL="285750" lvl="1" indent="-285750">
              <a:spcAft>
                <a:spcPts val="300"/>
              </a:spcAft>
            </a:pPr>
            <a:r>
              <a:rPr lang="de-DE" sz="2400" dirty="0">
                <a:solidFill>
                  <a:schemeClr val="tx1"/>
                </a:solidFill>
              </a:rPr>
              <a:t>Formatierung und </a:t>
            </a:r>
            <a:r>
              <a:rPr lang="de-DE" sz="2400" dirty="0" err="1">
                <a:solidFill>
                  <a:schemeClr val="tx1"/>
                </a:solidFill>
              </a:rPr>
              <a:t>Zitierweise</a:t>
            </a:r>
            <a:r>
              <a:rPr lang="de-DE" sz="2400" dirty="0">
                <a:solidFill>
                  <a:schemeClr val="tx1"/>
                </a:solidFill>
              </a:rPr>
              <a:t> sollte einheitlich und übersichtlich sein. </a:t>
            </a:r>
            <a:r>
              <a:rPr lang="de-DE" sz="2400" dirty="0">
                <a:solidFill>
                  <a:srgbClr val="84B818"/>
                </a:solidFill>
                <a:sym typeface="Wingdings" pitchFamily="2" charset="2"/>
              </a:rPr>
              <a:t></a:t>
            </a:r>
            <a:r>
              <a:rPr lang="de-DE" sz="24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de-DE" sz="2400" dirty="0">
                <a:solidFill>
                  <a:schemeClr val="tx1"/>
                </a:solidFill>
              </a:rPr>
              <a:t>Dozierende nach besonderen Vorgaben fragen. </a:t>
            </a:r>
          </a:p>
          <a:p>
            <a:endParaRPr lang="de-DE" dirty="0"/>
          </a:p>
          <a:p>
            <a:pPr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34529" y="1313222"/>
            <a:ext cx="8435151" cy="435722"/>
          </a:xfrm>
        </p:spPr>
        <p:txBody>
          <a:bodyPr/>
          <a:lstStyle/>
          <a:p>
            <a:r>
              <a:rPr lang="de-DE" sz="2800" b="1" dirty="0"/>
              <a:t>6. Hausarbeiten</a:t>
            </a:r>
          </a:p>
        </p:txBody>
      </p:sp>
      <p:pic>
        <p:nvPicPr>
          <p:cNvPr id="5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6. Hausarbeiten </a:t>
            </a:r>
          </a:p>
          <a:p>
            <a:endParaRPr lang="de-DE" sz="24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Bewertungskriterien: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Klarheit der Fragestellung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Qualität des Argumentationsganges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Sauberkeit in der Wiedergabe der philosophischen Positionen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Aufbau der Arbeit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sprachlicher Ausdruck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formale Richtigkeit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150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7. Mündliche Prüfungen </a:t>
            </a:r>
          </a:p>
          <a:p>
            <a:endParaRPr lang="de-DE" sz="24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Vorab mit Lehrenden über mögliche Themen sprechen.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Positionen oder Theorien nicht nur auswendig gelernt wiedergeben, auch eigene Standpunkte und Argumente formulieren.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Wissenslücken zugeben, dann kann der*die Lehrende ggf. zu einem anderen Prüfungsthema wechseln.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41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8. Klausuren </a:t>
            </a:r>
          </a:p>
          <a:p>
            <a:endParaRPr lang="de-DE" sz="24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Mögliche Prüfungsthemen sprechen die Lehrenden in der Vorlesung an.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Genug Vorbereitungszeit zum Lernen einplanen. Auch eigene Argumente zu den Themen überlegen.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Nicht alles herunter schreiben, was Ihnen einfällt. Antworten sinnvoll strukturieren.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Aufs Zeitmanagement achten!</a:t>
            </a:r>
          </a:p>
          <a:p>
            <a:endParaRPr lang="de-DE" sz="2000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682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9. Abschlussarbeiten</a:t>
            </a:r>
          </a:p>
          <a:p>
            <a:endParaRPr lang="de-DE" sz="24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Sprechen Sie rechtzeitig, sorgfältig und wiederholt mit Betreuer*innen!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Bachelorarbeiten umfassen: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30-40 Seiten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8 LP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240 Arbeitsstunden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Masterarbeiten umfassen: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50-60 Seiten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20 LP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600 Arbeitsstunden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Zeit für das Korrekturlesen und Überarbeiten einplanen.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521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43320" y="1886496"/>
            <a:ext cx="8450392" cy="468795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LSF (Online-Vorlesungsverzeichnis)</a:t>
            </a:r>
          </a:p>
          <a:p>
            <a:pPr marL="160338" lvl="1" indent="0">
              <a:buNone/>
            </a:pPr>
            <a:r>
              <a:rPr lang="en-GB" sz="2400" dirty="0">
                <a:solidFill>
                  <a:srgbClr val="84B818"/>
                </a:solidFill>
                <a:sym typeface="Wingdings" panose="05000000000000000000" pitchFamily="2" charset="2"/>
              </a:rPr>
              <a:t></a:t>
            </a:r>
            <a:r>
              <a:rPr lang="en-GB" sz="2400" dirty="0">
                <a:solidFill>
                  <a:schemeClr val="tx1"/>
                </a:solidFill>
                <a:sym typeface="Wingdings" panose="05000000000000000000" pitchFamily="2" charset="2"/>
              </a:rPr>
              <a:t> Anmeldung zu Lehrveranstaltungen</a:t>
            </a:r>
            <a:endParaRPr lang="en-GB" sz="2400" dirty="0">
              <a:solidFill>
                <a:schemeClr val="tx1"/>
              </a:solidFill>
            </a:endParaRPr>
          </a:p>
          <a:p>
            <a:pPr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Moodle (Online-Arbeitsraum-Plattform)</a:t>
            </a:r>
          </a:p>
          <a:p>
            <a:pPr marL="160338" lvl="1" indent="0">
              <a:buNone/>
            </a:pPr>
            <a:r>
              <a:rPr lang="en-GB" sz="2400" dirty="0">
                <a:solidFill>
                  <a:srgbClr val="84B818"/>
                </a:solidFill>
                <a:sym typeface="Wingdings" panose="05000000000000000000" pitchFamily="2" charset="2"/>
              </a:rPr>
              <a:t></a:t>
            </a:r>
            <a:r>
              <a:rPr lang="en-GB" sz="2400" dirty="0">
                <a:solidFill>
                  <a:schemeClr val="tx1"/>
                </a:solidFill>
                <a:sym typeface="Wingdings" panose="05000000000000000000" pitchFamily="2" charset="2"/>
              </a:rPr>
              <a:t> Herunterladen von Materialien für Seminare und Vorlesungen</a:t>
            </a:r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BOSS (Studien- und Prüfungsverwaltung)</a:t>
            </a:r>
          </a:p>
          <a:p>
            <a:pPr marL="160338" lvl="1" indent="0">
              <a:buNone/>
            </a:pPr>
            <a:r>
              <a:rPr lang="en-GB" sz="2400" dirty="0">
                <a:solidFill>
                  <a:srgbClr val="84B818"/>
                </a:solidFill>
                <a:sym typeface="Wingdings" pitchFamily="2" charset="2"/>
              </a:rPr>
              <a:t></a:t>
            </a:r>
            <a:r>
              <a:rPr lang="en-GB" sz="2400" dirty="0">
                <a:solidFill>
                  <a:schemeClr val="tx1"/>
                </a:solidFill>
                <a:sym typeface="Wingdings" pitchFamily="2" charset="2"/>
              </a:rPr>
              <a:t> Herunterladen von Studienbescheinigungen </a:t>
            </a:r>
          </a:p>
          <a:p>
            <a:pPr marL="160338" lvl="1" indent="0">
              <a:buNone/>
            </a:pPr>
            <a:r>
              <a:rPr lang="en-GB" sz="2400" dirty="0">
                <a:solidFill>
                  <a:srgbClr val="84B818"/>
                </a:solidFill>
                <a:sym typeface="Wingdings" pitchFamily="2" charset="2"/>
              </a:rPr>
              <a:t></a:t>
            </a:r>
            <a:r>
              <a:rPr lang="en-GB" sz="24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GB" sz="2400" dirty="0" err="1">
                <a:solidFill>
                  <a:schemeClr val="tx1"/>
                </a:solidFill>
                <a:sym typeface="Wingdings" pitchFamily="2" charset="2"/>
              </a:rPr>
              <a:t>Anmeldung</a:t>
            </a:r>
            <a:r>
              <a:rPr lang="en-GB" sz="24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GB" sz="2400" dirty="0" err="1">
                <a:solidFill>
                  <a:schemeClr val="tx1"/>
                </a:solidFill>
                <a:sym typeface="Wingdings" pitchFamily="2" charset="2"/>
              </a:rPr>
              <a:t>zu</a:t>
            </a:r>
            <a:r>
              <a:rPr lang="en-GB" sz="24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GB" sz="2400" dirty="0" err="1">
                <a:solidFill>
                  <a:schemeClr val="tx1"/>
                </a:solidFill>
                <a:sym typeface="Wingdings" pitchFamily="2" charset="2"/>
              </a:rPr>
              <a:t>Studienleistungen</a:t>
            </a:r>
            <a:r>
              <a:rPr lang="en-GB" sz="2400" dirty="0">
                <a:solidFill>
                  <a:schemeClr val="tx1"/>
                </a:solidFill>
                <a:sym typeface="Wingdings" pitchFamily="2" charset="2"/>
              </a:rPr>
              <a:t> und Prüfungen</a:t>
            </a:r>
          </a:p>
          <a:p>
            <a:pPr marL="160338" lvl="1" indent="0">
              <a:buNone/>
            </a:pPr>
            <a:r>
              <a:rPr lang="en-GB" sz="2400" dirty="0">
                <a:solidFill>
                  <a:srgbClr val="84B818"/>
                </a:solidFill>
                <a:sym typeface="Wingdings" pitchFamily="2" charset="2"/>
              </a:rPr>
              <a:t></a:t>
            </a:r>
            <a:r>
              <a:rPr lang="en-GB" sz="2400" dirty="0">
                <a:solidFill>
                  <a:schemeClr val="tx1"/>
                </a:solidFill>
                <a:sym typeface="Wingdings" pitchFamily="2" charset="2"/>
              </a:rPr>
              <a:t> Übersicht über die bisherigen Leistungen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34528" y="1383560"/>
            <a:ext cx="8435151" cy="435722"/>
          </a:xfrm>
        </p:spPr>
        <p:txBody>
          <a:bodyPr/>
          <a:lstStyle/>
          <a:p>
            <a:r>
              <a:rPr lang="en-GB" sz="2800" b="1" dirty="0"/>
              <a:t>10. Online-</a:t>
            </a:r>
            <a:r>
              <a:rPr lang="en-GB" sz="2800" b="1" dirty="0" err="1"/>
              <a:t>Portale</a:t>
            </a:r>
            <a:r>
              <a:rPr lang="en-GB" sz="2800" b="1" dirty="0"/>
              <a:t> an der TU Dortmund</a:t>
            </a:r>
            <a:endParaRPr lang="de-DE" sz="2800" b="1" dirty="0"/>
          </a:p>
        </p:txBody>
      </p:sp>
      <p:pic>
        <p:nvPicPr>
          <p:cNvPr id="4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939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3"/>
          <p:cNvSpPr txBox="1">
            <a:spLocks/>
          </p:cNvSpPr>
          <p:nvPr/>
        </p:nvSpPr>
        <p:spPr>
          <a:xfrm>
            <a:off x="415476" y="1380394"/>
            <a:ext cx="8513171" cy="5451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2400" kern="1200">
                <a:solidFill>
                  <a:srgbClr val="84B818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de-DE" sz="2800" b="1" dirty="0"/>
              <a:t>11. Räume und Gebäude</a:t>
            </a:r>
          </a:p>
        </p:txBody>
      </p:sp>
      <p:sp>
        <p:nvSpPr>
          <p:cNvPr id="6" name="Inhaltsplatzhalter 4"/>
          <p:cNvSpPr>
            <a:spLocks noGrp="1"/>
          </p:cNvSpPr>
          <p:nvPr>
            <p:ph idx="1"/>
          </p:nvPr>
        </p:nvSpPr>
        <p:spPr>
          <a:xfrm>
            <a:off x="353931" y="1925515"/>
            <a:ext cx="8513171" cy="4396153"/>
          </a:xfrm>
        </p:spPr>
        <p:txBody>
          <a:bodyPr>
            <a:noAutofit/>
          </a:bodyPr>
          <a:lstStyle/>
          <a:p>
            <a:r>
              <a:rPr lang="de-DE" sz="2400" dirty="0">
                <a:solidFill>
                  <a:srgbClr val="000000"/>
                </a:solidFill>
              </a:rPr>
              <a:t>Studierendensekretariat: Emil-Figge-Straße 61 (EF 61)</a:t>
            </a:r>
          </a:p>
          <a:p>
            <a:pPr>
              <a:buNone/>
            </a:pPr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   </a:t>
            </a:r>
            <a:r>
              <a:rPr lang="de-DE" sz="2400" dirty="0">
                <a:solidFill>
                  <a:srgbClr val="84B818"/>
                </a:solidFill>
                <a:sym typeface="Wingdings" pitchFamily="2" charset="2"/>
              </a:rPr>
              <a:t>  </a:t>
            </a:r>
            <a:r>
              <a:rPr lang="de-DE" sz="2400" dirty="0">
                <a:solidFill>
                  <a:schemeClr val="tx1"/>
                </a:solidFill>
                <a:sym typeface="Wingdings" pitchFamily="2" charset="2"/>
              </a:rPr>
              <a:t>Anlaufstelle für </a:t>
            </a:r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Formalitäten wie z.B. Umschreibungen</a:t>
            </a:r>
          </a:p>
          <a:p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Mensa-Gebäude: Mensa und Café</a:t>
            </a:r>
          </a:p>
          <a:p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Bibliotheken: </a:t>
            </a:r>
          </a:p>
          <a:p>
            <a:pPr>
              <a:buNone/>
            </a:pPr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    - Zentralbibliothek gegenüber der Mensa</a:t>
            </a:r>
          </a:p>
          <a:p>
            <a:pPr>
              <a:buNone/>
            </a:pPr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    - Bereichsbibliothek z.B. in der EF 50</a:t>
            </a:r>
          </a:p>
          <a:p>
            <a:r>
              <a:rPr lang="de-DE" sz="2400" dirty="0">
                <a:solidFill>
                  <a:srgbClr val="000000"/>
                </a:solidFill>
              </a:rPr>
              <a:t>Hörsaalgebäude II: Schräg gegenüber der Mensa, dort werden oft Klausuren geschrieben</a:t>
            </a:r>
          </a:p>
          <a:p>
            <a:r>
              <a:rPr lang="de-DE" sz="2400" dirty="0" err="1">
                <a:solidFill>
                  <a:srgbClr val="000000"/>
                </a:solidFill>
              </a:rPr>
              <a:t>Philo</a:t>
            </a:r>
            <a:r>
              <a:rPr lang="de-DE" sz="2400" dirty="0">
                <a:solidFill>
                  <a:srgbClr val="000000"/>
                </a:solidFill>
              </a:rPr>
              <a:t>-Foyer: EF 50, 2. Etage, Gebäudeteil B </a:t>
            </a:r>
          </a:p>
          <a:p>
            <a:pPr>
              <a:buNone/>
            </a:pPr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    </a:t>
            </a:r>
            <a:r>
              <a:rPr lang="de-DE" sz="2400" dirty="0">
                <a:solidFill>
                  <a:srgbClr val="84B818"/>
                </a:solidFill>
                <a:sym typeface="Wingdings" pitchFamily="2" charset="2"/>
              </a:rPr>
              <a:t></a:t>
            </a:r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 von hier aus (fast) alle wichtigen Räume erreichbar</a:t>
            </a:r>
          </a:p>
          <a:p>
            <a:r>
              <a:rPr lang="de-DE" sz="2400" dirty="0">
                <a:solidFill>
                  <a:srgbClr val="000000"/>
                </a:solidFill>
                <a:sym typeface="Wingdings" pitchFamily="2" charset="2"/>
              </a:rPr>
              <a:t>Seminarraumgebäude</a:t>
            </a:r>
            <a:endParaRPr lang="de-DE" sz="2400" dirty="0">
              <a:solidFill>
                <a:srgbClr val="000000"/>
              </a:solidFill>
            </a:endParaRPr>
          </a:p>
          <a:p>
            <a:endParaRPr lang="de-DE" sz="2000" dirty="0">
              <a:solidFill>
                <a:srgbClr val="000000"/>
              </a:solidFill>
            </a:endParaRPr>
          </a:p>
          <a:p>
            <a:endParaRPr lang="de-DE" sz="1800" dirty="0"/>
          </a:p>
        </p:txBody>
      </p:sp>
      <p:pic>
        <p:nvPicPr>
          <p:cNvPr id="4" name="Picture 2" descr="Philo &amp; Polit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K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451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12. Verschiedenes</a:t>
            </a:r>
          </a:p>
          <a:p>
            <a:endParaRPr lang="de-DE" sz="20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Auslandssemester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Bachelor: 5./6. Semester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Master: 2./3. Semester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Das Institut für Philosophie und Politikwissenschaft ist großzügig bei der Anrechnung von Studienleistungen!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Wenden Sie sich an die Studienberatung. </a:t>
            </a:r>
          </a:p>
          <a:p>
            <a:pPr marL="800100" lvl="1" indent="-342900"/>
            <a:endParaRPr lang="de-DE" sz="2000" b="1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000" b="1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000" b="1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889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79"/>
            <a:ext cx="80377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12. Verschiedenes</a:t>
            </a:r>
          </a:p>
          <a:p>
            <a:endParaRPr lang="de-DE" sz="2000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Latein / Griechisch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Kleines Latinum/Graecum erforderlich im Studiengang </a:t>
            </a:r>
            <a:r>
              <a:rPr lang="de-DE" sz="2400" dirty="0" err="1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GyGe</a:t>
            </a: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, nicht im Studiengang </a:t>
            </a:r>
            <a:r>
              <a:rPr lang="de-DE" sz="2400" dirty="0" err="1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HRSGe</a:t>
            </a: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!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Belegen Sie ggf. die angebotenen Kurse der TU (zwei Semester und Klausur).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Ausreichend Zeit für das Latinum/Graecum einplanen! </a:t>
            </a:r>
          </a:p>
          <a:p>
            <a:pPr marL="800100" lvl="1" indent="-342900"/>
            <a:endParaRPr lang="de-DE" sz="2000" b="1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000" b="1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000" b="1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705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9697" y="1904080"/>
            <a:ext cx="8450392" cy="4687952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Prüfungsangst?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- Allgemeine Studienberatung (https://</a:t>
            </a:r>
            <a:r>
              <a:rPr lang="de-DE" sz="2400" dirty="0" err="1">
                <a:solidFill>
                  <a:schemeClr val="tx1"/>
                </a:solidFill>
              </a:rPr>
              <a:t>www.tu-dortmund.de</a:t>
            </a:r>
            <a:r>
              <a:rPr lang="de-DE" sz="2400" dirty="0">
                <a:solidFill>
                  <a:schemeClr val="tx1"/>
                </a:solidFill>
              </a:rPr>
              <a:t>/studierende/</a:t>
            </a:r>
            <a:r>
              <a:rPr lang="de-DE" sz="2400" dirty="0" err="1">
                <a:solidFill>
                  <a:schemeClr val="tx1"/>
                </a:solidFill>
              </a:rPr>
              <a:t>beratung</a:t>
            </a:r>
            <a:r>
              <a:rPr lang="de-DE" sz="2400" dirty="0">
                <a:solidFill>
                  <a:schemeClr val="tx1"/>
                </a:solidFill>
              </a:rPr>
              <a:t>/allgemeine-studienberatung/)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- Psychologische Studienberatung (https://</a:t>
            </a:r>
            <a:r>
              <a:rPr lang="de-DE" sz="2400" dirty="0" err="1">
                <a:solidFill>
                  <a:schemeClr val="tx1"/>
                </a:solidFill>
              </a:rPr>
              <a:t>www.tu-dortmund.de</a:t>
            </a:r>
            <a:r>
              <a:rPr lang="de-DE" sz="2400" dirty="0">
                <a:solidFill>
                  <a:schemeClr val="tx1"/>
                </a:solidFill>
              </a:rPr>
              <a:t>/</a:t>
            </a:r>
            <a:r>
              <a:rPr lang="de-DE" sz="2400" dirty="0" err="1">
                <a:solidFill>
                  <a:schemeClr val="tx1"/>
                </a:solidFill>
              </a:rPr>
              <a:t>psychologischeberatung</a:t>
            </a:r>
            <a:r>
              <a:rPr lang="de-DE" sz="2400" dirty="0">
                <a:solidFill>
                  <a:schemeClr val="tx1"/>
                </a:solidFill>
              </a:rPr>
              <a:t>/)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2115" y="1365975"/>
            <a:ext cx="8435151" cy="435722"/>
          </a:xfrm>
        </p:spPr>
        <p:txBody>
          <a:bodyPr/>
          <a:lstStyle/>
          <a:p>
            <a:r>
              <a:rPr lang="de-DE" sz="2800" b="1" dirty="0"/>
              <a:t>12. Verschiedenes</a:t>
            </a:r>
          </a:p>
        </p:txBody>
      </p:sp>
      <p:pic>
        <p:nvPicPr>
          <p:cNvPr id="5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55211" y="1381681"/>
            <a:ext cx="803774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de-DE" sz="2800" b="1" dirty="0">
                <a:solidFill>
                  <a:srgbClr val="84B818"/>
                </a:solidFill>
                <a:latin typeface="Akkurat-Bold" panose="02000503030000020004" pitchFamily="2" charset="0"/>
                <a:cs typeface="Arial" panose="020B0604020202020204" pitchFamily="34" charset="0"/>
              </a:rPr>
              <a:t> </a:t>
            </a:r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Allgemeine Hinweise zum Studium</a:t>
            </a:r>
          </a:p>
          <a:p>
            <a:endParaRPr lang="de-DE" sz="2000" dirty="0">
              <a:solidFill>
                <a:srgbClr val="56565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Vier Studiengänge am Institut: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Lehramt an Gymnasien und Gesamtschulen (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GyGe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Lehramt an Haupt-, Real-, Sekundar- und Gesamtschulen (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HRSGe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Masterstudiengang Philosophie und Politikwissenschaft (MAPP)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Masterstudiengang Religion und Politik (MAREPOL)</a:t>
            </a:r>
          </a:p>
          <a:p>
            <a:pPr marL="800100" lvl="1" indent="-342900"/>
            <a:endParaRPr lang="de-DE" sz="2400" dirty="0">
              <a:latin typeface="Arial" pitchFamily="34" charset="0"/>
              <a:cs typeface="Arial" pitchFamily="34" charset="0"/>
            </a:endParaRPr>
          </a:p>
          <a:p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endParaRPr lang="de-DE" sz="2000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632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9697" y="1904080"/>
            <a:ext cx="8450392" cy="4687952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Schwierige Lebenssituation?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- Psychologische Studienberatung</a:t>
            </a:r>
          </a:p>
          <a:p>
            <a:pPr>
              <a:buNone/>
            </a:pPr>
            <a:r>
              <a:rPr lang="de-DE" sz="2400" b="1" dirty="0">
                <a:solidFill>
                  <a:schemeClr val="tx1"/>
                </a:solidFill>
              </a:rPr>
              <a:t>    </a:t>
            </a:r>
            <a:r>
              <a:rPr lang="de-DE" sz="2400" dirty="0">
                <a:solidFill>
                  <a:schemeClr val="tx1"/>
                </a:solidFill>
              </a:rPr>
              <a:t>- Schweigepflicht, kostenlos, keine Versicherungskarte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- vielfältiges Angebot (Einzelberatung, Telefonische Sprechstunde, Coaching, </a:t>
            </a:r>
            <a:r>
              <a:rPr lang="de-DE" sz="2400" dirty="0" err="1">
                <a:solidFill>
                  <a:schemeClr val="tx1"/>
                </a:solidFill>
              </a:rPr>
              <a:t>Coachinggruppen</a:t>
            </a:r>
            <a:r>
              <a:rPr lang="de-DE" sz="2400" dirty="0">
                <a:solidFill>
                  <a:schemeClr val="tx1"/>
                </a:solidFill>
              </a:rPr>
              <a:t>, Vorträge)</a:t>
            </a:r>
          </a:p>
          <a:p>
            <a:pPr>
              <a:buNone/>
            </a:pPr>
            <a:r>
              <a:rPr lang="de-DE" sz="2400" dirty="0">
                <a:solidFill>
                  <a:srgbClr val="84B818"/>
                </a:solidFill>
              </a:rPr>
              <a:t>       </a:t>
            </a:r>
            <a:r>
              <a:rPr lang="de-DE" sz="2400" dirty="0">
                <a:solidFill>
                  <a:srgbClr val="84B818"/>
                </a:solidFill>
                <a:sym typeface="Wingdings" pitchFamily="2" charset="2"/>
              </a:rPr>
              <a:t> </a:t>
            </a:r>
            <a:r>
              <a:rPr lang="de-DE" sz="2400" dirty="0">
                <a:solidFill>
                  <a:schemeClr val="tx1"/>
                </a:solidFill>
                <a:sym typeface="Wingdings" pitchFamily="2" charset="2"/>
              </a:rPr>
              <a:t>Vortragsreihe: Lässig statt stressig – Tipps für ein erfolgreiches Studium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2115" y="1365975"/>
            <a:ext cx="8435151" cy="435722"/>
          </a:xfrm>
        </p:spPr>
        <p:txBody>
          <a:bodyPr/>
          <a:lstStyle/>
          <a:p>
            <a:r>
              <a:rPr lang="de-DE" sz="2800" b="1" dirty="0"/>
              <a:t>12. Verschiedenes</a:t>
            </a:r>
          </a:p>
        </p:txBody>
      </p:sp>
      <p:pic>
        <p:nvPicPr>
          <p:cNvPr id="5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516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9697" y="1904080"/>
            <a:ext cx="8450392" cy="4687952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Schwierigkeiten im Philosophiestudium</a:t>
            </a:r>
          </a:p>
          <a:p>
            <a:pPr>
              <a:buNone/>
            </a:pPr>
            <a:r>
              <a:rPr lang="de-DE" sz="2400" b="1" dirty="0">
                <a:solidFill>
                  <a:schemeClr val="tx1"/>
                </a:solidFill>
              </a:rPr>
              <a:t>    </a:t>
            </a:r>
            <a:r>
              <a:rPr lang="de-DE" sz="2400" dirty="0">
                <a:solidFill>
                  <a:schemeClr val="tx1"/>
                </a:solidFill>
              </a:rPr>
              <a:t>- Studienplanung (Organisation, Zeitmanagement…)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- Wissenschaftliches Schreiben (Hausarbeiten gliedern, 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  Essay schreiben...)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- Prüfungsvorbereitung (Zeitmanagement vor Prüfungen,</a:t>
            </a:r>
          </a:p>
          <a:p>
            <a:pPr>
              <a:buNone/>
            </a:pPr>
            <a:r>
              <a:rPr lang="de-DE" sz="2400" dirty="0">
                <a:solidFill>
                  <a:schemeClr val="tx1"/>
                </a:solidFill>
              </a:rPr>
              <a:t>      verschiedene Lernmöglichkeiten…)</a:t>
            </a:r>
          </a:p>
          <a:p>
            <a:pPr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DE" sz="2400" dirty="0">
                <a:solidFill>
                  <a:schemeClr val="tx1"/>
                </a:solidFill>
                <a:sym typeface="Wingdings" panose="05000000000000000000" pitchFamily="2" charset="2"/>
              </a:rPr>
              <a:t> Individuelle Beratungstermine für Einzelpersonen oder Gruppen durch Frau Liane Meyer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2115" y="1365975"/>
            <a:ext cx="8435151" cy="435722"/>
          </a:xfrm>
        </p:spPr>
        <p:txBody>
          <a:bodyPr/>
          <a:lstStyle/>
          <a:p>
            <a:r>
              <a:rPr lang="de-DE" sz="2800" b="1" dirty="0"/>
              <a:t>12. Verschiedenes</a:t>
            </a:r>
          </a:p>
        </p:txBody>
      </p:sp>
      <p:pic>
        <p:nvPicPr>
          <p:cNvPr id="5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6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34528" y="2028825"/>
            <a:ext cx="8198484" cy="4095750"/>
          </a:xfrm>
        </p:spPr>
        <p:txBody>
          <a:bodyPr/>
          <a:lstStyle/>
          <a:p>
            <a:pPr marL="342900" indent="-342900"/>
            <a:r>
              <a:rPr lang="de-DE" sz="2400" dirty="0">
                <a:solidFill>
                  <a:schemeClr val="tx1"/>
                </a:solidFill>
              </a:rPr>
              <a:t>Studium erfordert hohen Zeitaufwand.</a:t>
            </a:r>
          </a:p>
          <a:p>
            <a:pPr marL="342900" indent="-342900"/>
            <a:r>
              <a:rPr lang="de-DE" sz="2400" dirty="0">
                <a:solidFill>
                  <a:schemeClr val="tx1"/>
                </a:solidFill>
              </a:rPr>
              <a:t>Goldene Regel: Planung ist die halbe Miete – viel lesen die andere Hälfte.</a:t>
            </a:r>
          </a:p>
          <a:p>
            <a:pPr marL="342900" indent="-342900"/>
            <a:r>
              <a:rPr lang="de-DE" sz="2400" dirty="0">
                <a:solidFill>
                  <a:schemeClr val="tx1"/>
                </a:solidFill>
              </a:rPr>
              <a:t>Vorab über Vereinbarkeit von Studium und Nebentätigkeiten nachdenken.</a:t>
            </a:r>
          </a:p>
          <a:p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ECEBB-547B-4598-95D8-3FB4D608B5D5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34528" y="1408953"/>
            <a:ext cx="7167543" cy="435722"/>
          </a:xfrm>
        </p:spPr>
        <p:txBody>
          <a:bodyPr/>
          <a:lstStyle/>
          <a:p>
            <a:r>
              <a:rPr lang="de-DE" sz="2800" b="1" dirty="0"/>
              <a:t>1.</a:t>
            </a:r>
            <a:r>
              <a:rPr lang="de-DE" sz="2800" b="1" dirty="0">
                <a:latin typeface="Akkurat-Bold" panose="02000503030000020004" pitchFamily="2" charset="0"/>
              </a:rPr>
              <a:t> </a:t>
            </a:r>
            <a:r>
              <a:rPr lang="de-DE" sz="2800" b="1" dirty="0"/>
              <a:t>Allgemeine Hinweise zum Studium</a:t>
            </a:r>
            <a:br>
              <a:rPr lang="de-DE" b="1" dirty="0"/>
            </a:br>
            <a:endParaRPr lang="de-DE" dirty="0"/>
          </a:p>
        </p:txBody>
      </p:sp>
      <p:pic>
        <p:nvPicPr>
          <p:cNvPr id="6" name="Picture 4" descr="FK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4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2" y="1381680"/>
            <a:ext cx="856887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Allgemeine Hinweise zum Studium</a:t>
            </a:r>
          </a:p>
          <a:p>
            <a:endParaRPr lang="de-DE" sz="800" dirty="0">
              <a:solidFill>
                <a:srgbClr val="84B818"/>
              </a:solidFill>
              <a:latin typeface="Arial" pitchFamily="34" charset="0"/>
              <a:cs typeface="Arial" pitchFamily="34" charset="0"/>
              <a:sym typeface="Wingdings" panose="05000000000000000000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Informationen einholen: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Modulhandbücher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Prüfungsordnungen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Fächerspezifische Bestimmungen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Studienverlaufspläne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Ansprechpartner*innen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Beratung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Aktuelles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Formulare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usw. </a:t>
            </a:r>
          </a:p>
          <a:p>
            <a:pPr lvl="1"/>
            <a:endParaRPr lang="de-DE" sz="2000" dirty="0">
              <a:latin typeface="Arial" pitchFamily="34" charset="0"/>
              <a:cs typeface="Arial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Wingdings" pitchFamily="2" charset="2"/>
              <a:buChar char="à"/>
            </a:pPr>
            <a:r>
              <a:rPr lang="de-DE" sz="2000" dirty="0" err="1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Studiumsinformationen</a:t>
            </a:r>
            <a:r>
              <a:rPr lang="de-DE" sz="20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: 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https://</a:t>
            </a:r>
            <a:r>
              <a:rPr lang="de-DE" sz="2000" dirty="0" err="1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ipp.ht.tu-dortmund.de</a:t>
            </a:r>
            <a:r>
              <a:rPr lang="de-DE" sz="20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/</a:t>
            </a:r>
            <a:r>
              <a:rPr lang="de-DE" sz="2000" dirty="0" err="1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studium</a:t>
            </a:r>
            <a:r>
              <a:rPr lang="de-DE" sz="20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/</a:t>
            </a:r>
            <a:r>
              <a:rPr lang="de-DE" sz="2000" dirty="0" err="1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philosophie</a:t>
            </a:r>
            <a:r>
              <a:rPr lang="de-DE" sz="20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/</a:t>
            </a:r>
            <a:endParaRPr lang="de-DE" sz="24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lvl="1"/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69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0377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2. Planung des Studiums </a:t>
            </a:r>
          </a:p>
          <a:p>
            <a:endParaRPr lang="de-DE" sz="2000" dirty="0">
              <a:solidFill>
                <a:srgbClr val="56565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Am Anfang eines jeden Semesters das weitere Studium planen.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Überlegungen: Wie viel Zeit benötige ich für was?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                        Wie viel Zeit habe ich in diesem </a:t>
            </a:r>
          </a:p>
          <a:p>
            <a:pPr marL="342900" indent="-342900"/>
            <a:r>
              <a:rPr lang="de-DE" sz="2400" dirty="0">
                <a:latin typeface="Arial" pitchFamily="34" charset="0"/>
                <a:cs typeface="Arial" pitchFamily="34" charset="0"/>
              </a:rPr>
              <a:t>                             Semester für das Studium?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Genug Zeit für Textlektüre einplanen (mind. zwei Stunden wöchentlich pro Seminar – besser mehr).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Von Anfang an Studienrhythmus an Zeitbudget anpassen.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kkurat" panose="02000503040000020004" pitchFamily="2" charset="0"/>
              <a:cs typeface="Arial" panose="020B0604020202020204" pitchFamily="34" charset="0"/>
            </a:endParaRPr>
          </a:p>
          <a:p>
            <a:endParaRPr lang="de-DE" sz="2000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82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2" y="1591408"/>
            <a:ext cx="83860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78" y="1747227"/>
            <a:ext cx="82184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53" y="4357687"/>
            <a:ext cx="82184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439615" y="1169376"/>
            <a:ext cx="815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Übersicht des gesamten Studiums</a:t>
            </a:r>
          </a:p>
        </p:txBody>
      </p:sp>
    </p:spTree>
    <p:extLst>
      <p:ext uri="{BB962C8B-B14F-4D97-AF65-F5344CB8AC3E}">
        <p14:creationId xmlns:p14="http://schemas.microsoft.com/office/powerpoint/2010/main" val="3053673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0377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Bachelor: Praktische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HRSGe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000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95661"/>
              </p:ext>
            </p:extLst>
          </p:nvPr>
        </p:nvGraphicFramePr>
        <p:xfrm>
          <a:off x="519112" y="1886213"/>
          <a:ext cx="8160885" cy="494566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018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Name des Moduls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LP</a:t>
                      </a:r>
                      <a:endParaRPr lang="de-DE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Praktische Philosophie – Politische Philosophie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Theoretische Philosophie – Metaphysik, Wissenschaftstheorie, Handlungstheorie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Methoden und Didaktik 1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Theoretische Philosophie – Philosophie des Geistes, Sprachphilosophie, Erkenntnistheorie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Grundlagen Praktische Philosophie – Moralphilosophie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Methoden und Didaktik 2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Aufbau Praktische Philosophie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Bachelorarbeit (wenn gewählt)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DE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01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0" tIns="342792" rIns="926808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64003" y="1381680"/>
            <a:ext cx="823368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Bachelor: Studienverlaufsplan Philosophie </a:t>
            </a:r>
            <a:r>
              <a:rPr lang="de-DE" sz="2800" b="1" dirty="0" err="1">
                <a:solidFill>
                  <a:srgbClr val="84B818"/>
                </a:solidFill>
                <a:latin typeface="Arial" pitchFamily="34" charset="0"/>
                <a:cs typeface="Arial" pitchFamily="34" charset="0"/>
              </a:rPr>
              <a:t>HRSGe</a:t>
            </a:r>
            <a:endParaRPr lang="de-DE" sz="2800" b="1" dirty="0">
              <a:solidFill>
                <a:srgbClr val="84B818"/>
              </a:solidFill>
              <a:latin typeface="Arial" pitchFamily="34" charset="0"/>
              <a:cs typeface="Arial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84B818"/>
              </a:solidFill>
              <a:latin typeface="Akkurat-Bold" panose="02000503030000020004" pitchFamily="2" charset="0"/>
              <a:cs typeface="Arial" panose="020B0604020202020204" pitchFamily="34" charset="0"/>
            </a:endParaRPr>
          </a:p>
          <a:p>
            <a:pPr algn="r"/>
            <a:r>
              <a:rPr lang="de-DE" sz="1600" dirty="0">
                <a:cs typeface="Arial" panose="020B0604020202020204" pitchFamily="34" charset="0"/>
              </a:rPr>
              <a:t> </a:t>
            </a:r>
          </a:p>
          <a:p>
            <a:pPr algn="ctr"/>
            <a:endParaRPr lang="de-DE" sz="2000" b="1" dirty="0">
              <a:solidFill>
                <a:srgbClr val="565656"/>
              </a:solidFill>
              <a:latin typeface="Akkurat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hilo &amp; Polit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34332"/>
            <a:ext cx="3619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K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3" y="198438"/>
            <a:ext cx="28575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7F2F523-66CD-A527-23D9-85A4E2F57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7743"/>
            <a:ext cx="9144000" cy="458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39616"/>
      </p:ext>
    </p:extLst>
  </p:cSld>
  <p:clrMapOvr>
    <a:masterClrMapping/>
  </p:clrMapOvr>
</p:sld>
</file>

<file path=ppt/theme/theme1.xml><?xml version="1.0" encoding="utf-8"?>
<a:theme xmlns:a="http://schemas.openxmlformats.org/drawingml/2006/main" name="TUDO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1321</Words>
  <Application>Microsoft Macintosh PowerPoint</Application>
  <PresentationFormat>Bildschirmpräsentation (4:3)</PresentationFormat>
  <Paragraphs>442</Paragraphs>
  <Slides>31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7" baseType="lpstr">
      <vt:lpstr>Akkurat</vt:lpstr>
      <vt:lpstr>Akkurat-Bold</vt:lpstr>
      <vt:lpstr>Arial</vt:lpstr>
      <vt:lpstr>Calibri</vt:lpstr>
      <vt:lpstr>Wingdings</vt:lpstr>
      <vt:lpstr>TUDO</vt:lpstr>
      <vt:lpstr>PowerPoint-Präsentation</vt:lpstr>
      <vt:lpstr>PowerPoint-Präsentation</vt:lpstr>
      <vt:lpstr>PowerPoint-Präsentation</vt:lpstr>
      <vt:lpstr>1. Allgemeine Hinweise zum Studium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3. Planung des Semesters </vt:lpstr>
      <vt:lpstr>PowerPoint-Präsentation</vt:lpstr>
      <vt:lpstr>PowerPoint-Präsentation</vt:lpstr>
      <vt:lpstr>6. Hausarbeiten</vt:lpstr>
      <vt:lpstr>PowerPoint-Präsentation</vt:lpstr>
      <vt:lpstr>PowerPoint-Präsentation</vt:lpstr>
      <vt:lpstr>PowerPoint-Präsentation</vt:lpstr>
      <vt:lpstr>PowerPoint-Präsentation</vt:lpstr>
      <vt:lpstr>10. Online-Portale an der TU Dortmund</vt:lpstr>
      <vt:lpstr>PowerPoint-Präsentation</vt:lpstr>
      <vt:lpstr>PowerPoint-Präsentation</vt:lpstr>
      <vt:lpstr>PowerPoint-Präsentation</vt:lpstr>
      <vt:lpstr>12. Verschiedenes</vt:lpstr>
      <vt:lpstr>12. Verschiedenes</vt:lpstr>
      <vt:lpstr>12. Verschiedenes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von Cube</dc:creator>
  <cp:lastModifiedBy>nilaks Dummer</cp:lastModifiedBy>
  <cp:revision>648</cp:revision>
  <cp:lastPrinted>2017-03-09T08:54:25Z</cp:lastPrinted>
  <dcterms:created xsi:type="dcterms:W3CDTF">2012-09-04T09:05:36Z</dcterms:created>
  <dcterms:modified xsi:type="dcterms:W3CDTF">2022-10-04T14:01:57Z</dcterms:modified>
</cp:coreProperties>
</file>