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69" autoAdjust="0"/>
  </p:normalViewPr>
  <p:slideViewPr>
    <p:cSldViewPr>
      <p:cViewPr varScale="1">
        <p:scale>
          <a:sx n="162" d="100"/>
          <a:sy n="162" d="100"/>
        </p:scale>
        <p:origin x="144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998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842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6" y="273849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61" y="273849"/>
            <a:ext cx="57626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387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187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5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282309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7035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29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49" y="1260872"/>
            <a:ext cx="3868737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49" y="1878809"/>
            <a:ext cx="3868737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1878809"/>
            <a:ext cx="3887788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838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20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4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740572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49" y="1543052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7487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4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740572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49" y="1543052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2776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/>
          <p:cNvSpPr>
            <a:spLocks noChangeShapeType="1"/>
          </p:cNvSpPr>
          <p:nvPr/>
        </p:nvSpPr>
        <p:spPr bwMode="auto">
          <a:xfrm>
            <a:off x="503238" y="800102"/>
            <a:ext cx="8132762" cy="1191"/>
          </a:xfrm>
          <a:prstGeom prst="line">
            <a:avLst/>
          </a:prstGeom>
          <a:noFill/>
          <a:ln w="648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7" name="Line 2"/>
          <p:cNvSpPr>
            <a:spLocks noChangeShapeType="1"/>
          </p:cNvSpPr>
          <p:nvPr/>
        </p:nvSpPr>
        <p:spPr bwMode="auto">
          <a:xfrm>
            <a:off x="503238" y="4569623"/>
            <a:ext cx="8132762" cy="1191"/>
          </a:xfrm>
          <a:prstGeom prst="line">
            <a:avLst/>
          </a:prstGeom>
          <a:noFill/>
          <a:ln w="648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466734" y="3600450"/>
            <a:ext cx="8132763" cy="97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pic>
        <p:nvPicPr>
          <p:cNvPr id="1030" name="Picture 5"/>
          <p:cNvPicPr preferRelativeResize="0"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703" y="123478"/>
            <a:ext cx="8237516" cy="60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65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81" y="915566"/>
            <a:ext cx="8208963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01241" y="3076227"/>
            <a:ext cx="677521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7760" tIns="38880" rIns="77760" bIns="3888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r">
              <a:buClr>
                <a:srgbClr val="000000"/>
              </a:buClr>
              <a:buSzPct val="100000"/>
            </a:pPr>
            <a:r>
              <a:rPr lang="de-DE" altLang="de-DE" sz="2800" b="1" dirty="0" smtClean="0">
                <a:solidFill>
                  <a:srgbClr val="000000"/>
                </a:solidFill>
                <a:latin typeface="Calibri" pitchFamily="34" charset="0"/>
              </a:rPr>
              <a:t>Personen</a:t>
            </a:r>
            <a:endParaRPr lang="de-DE" altLang="de-DE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algn="r">
              <a:buClr>
                <a:srgbClr val="000000"/>
              </a:buClr>
              <a:buSzPct val="100000"/>
            </a:pPr>
            <a:r>
              <a:rPr lang="de-DE" altLang="de-DE" sz="2800" b="1" dirty="0" smtClean="0">
                <a:solidFill>
                  <a:srgbClr val="000000"/>
                </a:solidFill>
                <a:latin typeface="Calibri" pitchFamily="34" charset="0"/>
              </a:rPr>
              <a:t>Datum</a:t>
            </a:r>
            <a:endParaRPr lang="de-DE" altLang="de-DE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algn="r">
              <a:buClr>
                <a:srgbClr val="000000"/>
              </a:buClr>
              <a:buSzPct val="100000"/>
            </a:pPr>
            <a:r>
              <a:rPr lang="de-DE" altLang="de-DE" sz="2800" b="1" dirty="0" smtClean="0">
                <a:solidFill>
                  <a:srgbClr val="000000"/>
                </a:solidFill>
                <a:latin typeface="Calibri" pitchFamily="34" charset="0"/>
              </a:rPr>
              <a:t>Fakultät/Institut</a:t>
            </a:r>
            <a:endParaRPr lang="de-DE" altLang="de-DE" sz="28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66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9" y="2486850"/>
            <a:ext cx="3024336" cy="203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468319" y="846939"/>
            <a:ext cx="662396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buClr>
                <a:srgbClr val="000000"/>
              </a:buClr>
              <a:buSzPct val="100000"/>
              <a:defRPr/>
            </a:pPr>
            <a:r>
              <a:rPr lang="de-DE" altLang="de-DE" sz="2000" dirty="0">
                <a:latin typeface="+mn-lt"/>
              </a:rPr>
              <a:t>Die meist genutzte E-Learning-Plattform in Deutschland</a:t>
            </a:r>
          </a:p>
          <a:p>
            <a:pPr eaLnBrk="1">
              <a:buClr>
                <a:srgbClr val="000000"/>
              </a:buClr>
              <a:buSzPct val="100000"/>
              <a:defRPr/>
            </a:pPr>
            <a:endParaRPr lang="de-DE" altLang="de-DE" sz="2000" dirty="0"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defRPr/>
            </a:pPr>
            <a:r>
              <a:rPr lang="de-DE" altLang="de-DE" sz="2400" b="1" dirty="0" smtClean="0">
                <a:latin typeface="+mn-lt"/>
              </a:rPr>
              <a:t>Weltweit </a:t>
            </a:r>
            <a:r>
              <a:rPr lang="de-DE" altLang="de-DE" sz="1050" b="1" dirty="0" smtClean="0">
                <a:latin typeface="+mn-lt"/>
              </a:rPr>
              <a:t>(Mai 2016)</a:t>
            </a:r>
            <a:endParaRPr lang="de-DE" altLang="de-DE" sz="1050" b="1" dirty="0"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latin typeface="+mn-lt"/>
              </a:rPr>
              <a:t> Installationen: </a:t>
            </a:r>
            <a:r>
              <a:rPr lang="de-DE" altLang="de-DE" sz="2000" b="1" dirty="0" smtClean="0">
                <a:latin typeface="+mn-lt"/>
              </a:rPr>
              <a:t>75.000</a:t>
            </a:r>
            <a:endParaRPr lang="de-DE" altLang="de-DE" sz="2000" b="1" dirty="0"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latin typeface="+mn-lt"/>
              </a:rPr>
              <a:t> Nutzende: </a:t>
            </a:r>
            <a:r>
              <a:rPr lang="de-DE" altLang="de-DE" sz="2000" b="1" dirty="0" smtClean="0">
                <a:latin typeface="+mn-lt"/>
              </a:rPr>
              <a:t>87 </a:t>
            </a:r>
            <a:r>
              <a:rPr lang="de-DE" altLang="de-DE" sz="2000" b="1" dirty="0" smtClean="0">
                <a:latin typeface="+mn-lt"/>
              </a:rPr>
              <a:t>Millionen  </a:t>
            </a:r>
            <a:endParaRPr lang="de-DE" altLang="de-DE" sz="2000" b="1" dirty="0">
              <a:latin typeface="+mn-lt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508104" y="1487562"/>
            <a:ext cx="3096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SzPct val="100000"/>
              <a:defRPr/>
            </a:pPr>
            <a:r>
              <a:rPr lang="de-DE" altLang="de-DE" sz="2400" b="1" dirty="0"/>
              <a:t>TU Dortmund </a:t>
            </a:r>
            <a:r>
              <a:rPr lang="de-DE" altLang="de-DE" sz="1050" b="1" dirty="0" smtClean="0"/>
              <a:t>(April 2016)</a:t>
            </a:r>
            <a:endParaRPr lang="de-DE" altLang="de-DE" sz="1050" b="1" dirty="0"/>
          </a:p>
          <a:p>
            <a:pPr>
              <a:buClr>
                <a:srgbClr val="000000"/>
              </a:buClr>
              <a:buSzPct val="100000"/>
              <a:defRPr/>
            </a:pPr>
            <a:r>
              <a:rPr lang="de-DE" altLang="de-DE" sz="2000" dirty="0" smtClean="0"/>
              <a:t>Aktive </a:t>
            </a:r>
            <a:r>
              <a:rPr lang="de-DE" altLang="de-DE" sz="2000" dirty="0"/>
              <a:t>Nutzende: </a:t>
            </a:r>
            <a:r>
              <a:rPr lang="de-DE" sz="2000" b="1" dirty="0" smtClean="0"/>
              <a:t>13648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2000" dirty="0" smtClean="0"/>
              <a:t>Lehrende</a:t>
            </a:r>
            <a:r>
              <a:rPr lang="de-DE" altLang="de-DE" sz="2000" dirty="0"/>
              <a:t>: </a:t>
            </a:r>
            <a:r>
              <a:rPr lang="de-DE" b="1" dirty="0" smtClean="0"/>
              <a:t>1193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2000" dirty="0" smtClean="0"/>
              <a:t>Studierende: </a:t>
            </a:r>
            <a:r>
              <a:rPr lang="de-DE" altLang="de-DE" sz="2000" b="1" dirty="0" smtClean="0"/>
              <a:t>11874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2000" dirty="0" smtClean="0"/>
              <a:t>Gäste</a:t>
            </a:r>
            <a:r>
              <a:rPr lang="de-DE" altLang="de-DE" sz="2000" dirty="0"/>
              <a:t>: </a:t>
            </a:r>
            <a:r>
              <a:rPr lang="de-DE" altLang="de-DE" sz="2000" b="1" dirty="0" smtClean="0"/>
              <a:t>581</a:t>
            </a:r>
          </a:p>
          <a:p>
            <a:r>
              <a:rPr lang="de-DE" altLang="de-DE" sz="2000" dirty="0" smtClean="0"/>
              <a:t>Aktive Kurse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2000" dirty="0" smtClean="0"/>
              <a:t>Gesamt</a:t>
            </a:r>
            <a:r>
              <a:rPr lang="de-DE" altLang="de-DE" sz="2000" dirty="0"/>
              <a:t>: </a:t>
            </a:r>
            <a:r>
              <a:rPr lang="de-DE" altLang="de-DE" sz="2000" b="1" dirty="0" smtClean="0"/>
              <a:t>2680</a:t>
            </a:r>
          </a:p>
        </p:txBody>
      </p:sp>
    </p:spTree>
    <p:extLst>
      <p:ext uri="{BB962C8B-B14F-4D97-AF65-F5344CB8AC3E}">
        <p14:creationId xmlns:p14="http://schemas.microsoft.com/office/powerpoint/2010/main" val="88900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843558"/>
            <a:ext cx="7343775" cy="157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15900" indent="-2159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Vereinfachter Zugriff auf Materialien 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Vereinfachte und erweiterte Kommunikationsmöglichkeiten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Unabhängigkeit von Ort und Zeit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Multimedialität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de-DE" altLang="de-DE" sz="2000" dirty="0"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de-DE" altLang="de-DE" sz="2000" dirty="0" smtClean="0">
              <a:latin typeface="+mn-lt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/>
              <a:t>Cluster-System mit Load-</a:t>
            </a:r>
            <a:r>
              <a:rPr lang="de-DE" altLang="de-DE" sz="2000" dirty="0" err="1"/>
              <a:t>Balancing</a:t>
            </a:r>
            <a:endParaRPr lang="de-DE" altLang="de-DE" sz="2000" dirty="0"/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/>
              <a:t>Regelmäßige Updates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/>
              <a:t>Zentrale Sicherung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/>
              <a:t>Beratung und technischer Support</a:t>
            </a:r>
          </a:p>
          <a:p>
            <a:pPr marL="0" indent="0" eaLnBrk="1">
              <a:buClr>
                <a:srgbClr val="000000"/>
              </a:buClr>
              <a:buSzPct val="100000"/>
              <a:defRPr/>
            </a:pPr>
            <a:endParaRPr lang="de-DE" altLang="de-DE" sz="2000" dirty="0" smtClean="0">
              <a:latin typeface="+mn-lt"/>
            </a:endParaRPr>
          </a:p>
          <a:p>
            <a:pPr eaLnBrk="1">
              <a:defRPr/>
            </a:pPr>
            <a:endParaRPr lang="de-DE" altLang="de-DE" sz="1500" dirty="0" smtClean="0">
              <a:latin typeface="Calibri" panose="020F0502020204030204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63636"/>
            <a:ext cx="2250383" cy="2887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872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5956" y="3148235"/>
            <a:ext cx="822007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7760" tIns="38880" rIns="77760" bIns="38880"/>
          <a:lstStyle>
            <a:lvl1pPr marL="215900" indent="-2159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Portierungen bedeuten Aufwand 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Nicht alle Bereiche können portiert werden: </a:t>
            </a:r>
          </a:p>
          <a:p>
            <a:pPr lvl="1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Nur die Portierung von Materialien möglich</a:t>
            </a:r>
          </a:p>
          <a:p>
            <a:pPr lvl="1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Keine Portierung von Foren oder Wikis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5956" y="1822698"/>
            <a:ext cx="82200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7760" tIns="38880" rIns="77760" bIns="38880"/>
          <a:lstStyle>
            <a:lvl1pPr marL="215900" indent="-2159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EWS technisch nicht mehr aktuell (z.B. kein </a:t>
            </a:r>
            <a:r>
              <a:rPr lang="de-DE" altLang="de-DE" sz="2000" dirty="0" err="1" smtClean="0">
                <a:latin typeface="+mn-lt"/>
              </a:rPr>
              <a:t>Responsive</a:t>
            </a:r>
            <a:r>
              <a:rPr lang="de-DE" altLang="de-DE" sz="2000" dirty="0" smtClean="0">
                <a:latin typeface="+mn-lt"/>
              </a:rPr>
              <a:t> Design)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smtClean="0">
                <a:latin typeface="+mn-lt"/>
              </a:rPr>
              <a:t>Neu-Implementierung nicht zeitgemäß</a:t>
            </a: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000" dirty="0" err="1" smtClean="0">
                <a:latin typeface="+mn-lt"/>
              </a:rPr>
              <a:t>Moodle</a:t>
            </a:r>
            <a:r>
              <a:rPr lang="de-DE" altLang="de-DE" sz="2000" dirty="0" smtClean="0">
                <a:latin typeface="+mn-lt"/>
              </a:rPr>
              <a:t> in allen UA Ruhr Universitäten verfügbar</a:t>
            </a:r>
          </a:p>
        </p:txBody>
      </p:sp>
      <p:pic>
        <p:nvPicPr>
          <p:cNvPr id="6" name="Picture 7" descr="X:\e-learning\Logo\150617_moodle_logo_rgb_300dp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96939"/>
            <a:ext cx="26543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feil nach links 6"/>
          <p:cNvSpPr>
            <a:spLocks noChangeArrowheads="1"/>
          </p:cNvSpPr>
          <p:nvPr/>
        </p:nvSpPr>
        <p:spPr bwMode="auto">
          <a:xfrm>
            <a:off x="4196415" y="996951"/>
            <a:ext cx="1368425" cy="520700"/>
          </a:xfrm>
          <a:prstGeom prst="leftArrow">
            <a:avLst>
              <a:gd name="adj1" fmla="val 50000"/>
              <a:gd name="adj2" fmla="val 49933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pic>
        <p:nvPicPr>
          <p:cNvPr id="1026" name="Picture 2" descr="C:\Users\Nils Werner\Downloads\ews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896939"/>
            <a:ext cx="2133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10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7430" y="2637434"/>
            <a:ext cx="8505825" cy="195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7760" tIns="38880" rIns="77760" bIns="38880"/>
          <a:lstStyle>
            <a:lvl1pPr marL="215900" indent="-2159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1200" b="1" dirty="0" err="1" smtClean="0">
                <a:latin typeface="+mn-lt"/>
              </a:rPr>
              <a:t>Moodle</a:t>
            </a:r>
            <a:endParaRPr lang="de-DE" altLang="de-DE" sz="1200" b="1" dirty="0" smtClean="0">
              <a:latin typeface="+mn-lt"/>
            </a:endParaRPr>
          </a:p>
          <a:p>
            <a:pPr eaLnBrk="1">
              <a:defRPr/>
            </a:pPr>
            <a:r>
              <a:rPr lang="de-DE" altLang="de-DE" sz="1050" dirty="0" smtClean="0">
                <a:latin typeface="+mn-lt"/>
              </a:rPr>
              <a:t>          </a:t>
            </a:r>
            <a:r>
              <a:rPr lang="de-DE" altLang="de-DE" sz="1050" u="sng" dirty="0" smtClean="0">
                <a:solidFill>
                  <a:srgbClr val="92D050"/>
                </a:solidFill>
                <a:latin typeface="+mn-lt"/>
              </a:rPr>
              <a:t>https://moodle2.tu-dortmund.de/login/index.php</a:t>
            </a:r>
          </a:p>
          <a:p>
            <a:pPr eaLnBrk="1">
              <a:defRPr/>
            </a:pPr>
            <a:endParaRPr lang="de-DE" altLang="de-DE" sz="1050" u="sng" dirty="0" smtClean="0">
              <a:solidFill>
                <a:srgbClr val="92D050"/>
              </a:solidFill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1200" b="1" dirty="0" smtClean="0">
                <a:latin typeface="+mn-lt"/>
              </a:rPr>
              <a:t>FAQ (</a:t>
            </a:r>
            <a:r>
              <a:rPr lang="de-DE" altLang="de-DE" sz="1200" b="1" dirty="0" err="1" smtClean="0">
                <a:latin typeface="+mn-lt"/>
              </a:rPr>
              <a:t>Moodle</a:t>
            </a:r>
            <a:r>
              <a:rPr lang="de-DE" altLang="de-DE" sz="1200" b="1" dirty="0" smtClean="0">
                <a:latin typeface="+mn-lt"/>
              </a:rPr>
              <a:t>)</a:t>
            </a:r>
          </a:p>
          <a:p>
            <a:pPr eaLnBrk="1">
              <a:defRPr/>
            </a:pPr>
            <a:r>
              <a:rPr lang="de-DE" altLang="de-DE" sz="1050" dirty="0" smtClean="0">
                <a:latin typeface="+mn-lt"/>
              </a:rPr>
              <a:t>          </a:t>
            </a:r>
            <a:r>
              <a:rPr lang="de-DE" altLang="de-DE" sz="1050" u="sng" dirty="0" smtClean="0">
                <a:solidFill>
                  <a:srgbClr val="92D050"/>
                </a:solidFill>
                <a:latin typeface="+mn-lt"/>
              </a:rPr>
              <a:t>https://service.tu-dortmund.de/faq-lernplattformen</a:t>
            </a:r>
          </a:p>
          <a:p>
            <a:pPr eaLnBrk="1">
              <a:defRPr/>
            </a:pPr>
            <a:endParaRPr lang="de-DE" altLang="de-DE" sz="1050" u="sng" dirty="0" smtClean="0">
              <a:solidFill>
                <a:srgbClr val="92D050"/>
              </a:solidFill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1200" b="1" dirty="0" smtClean="0">
                <a:latin typeface="+mn-lt"/>
              </a:rPr>
              <a:t>Kontaktseite (Sprechstunden, Telefonnummer …)</a:t>
            </a:r>
          </a:p>
          <a:p>
            <a:pPr eaLnBrk="1">
              <a:defRPr/>
            </a:pPr>
            <a:r>
              <a:rPr lang="de-DE" altLang="de-DE" sz="1050" dirty="0" smtClean="0">
                <a:latin typeface="+mn-lt"/>
              </a:rPr>
              <a:t>          </a:t>
            </a:r>
            <a:r>
              <a:rPr lang="de-DE" altLang="de-DE" sz="1050" u="sng" dirty="0" smtClean="0">
                <a:solidFill>
                  <a:srgbClr val="92D050"/>
                </a:solidFill>
                <a:latin typeface="+mn-lt"/>
              </a:rPr>
              <a:t>https://ews.tu-dortmund.de/ngGui/MainBrowser.jsp?PRTLT_ACT=Navigation&amp;ButtonSelected=NavKontakt&amp;page=Support.htm</a:t>
            </a:r>
          </a:p>
          <a:p>
            <a:pPr eaLnBrk="1">
              <a:defRPr/>
            </a:pPr>
            <a:endParaRPr lang="de-DE" altLang="de-DE" sz="1050" u="sng" dirty="0" smtClean="0">
              <a:solidFill>
                <a:srgbClr val="92D050"/>
              </a:solidFill>
              <a:latin typeface="+mn-lt"/>
            </a:endParaRPr>
          </a:p>
          <a:p>
            <a:pPr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1200" b="1" dirty="0" smtClean="0">
                <a:latin typeface="+mn-lt"/>
              </a:rPr>
              <a:t>E-Learning-Blog </a:t>
            </a:r>
          </a:p>
          <a:p>
            <a:pPr eaLnBrk="1">
              <a:defRPr/>
            </a:pPr>
            <a:r>
              <a:rPr lang="de-DE" altLang="de-DE" sz="1050" dirty="0" smtClean="0">
                <a:latin typeface="+mn-lt"/>
              </a:rPr>
              <a:t>          </a:t>
            </a:r>
            <a:r>
              <a:rPr lang="de-DE" altLang="de-DE" sz="1050" u="sng" dirty="0" smtClean="0">
                <a:solidFill>
                  <a:srgbClr val="92D050"/>
                </a:solidFill>
                <a:latin typeface="+mn-lt"/>
              </a:rPr>
              <a:t>http://ewsblog.itmc.tu-dortmund.de/blog/</a:t>
            </a:r>
            <a:endParaRPr lang="de-DE" altLang="de-DE" sz="1050" b="1" u="sng" dirty="0" smtClean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507430" y="843558"/>
            <a:ext cx="3992562" cy="179387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b="1" dirty="0" smtClean="0">
                <a:latin typeface="Calibri" panose="020F0502020204030204" pitchFamily="34" charset="0"/>
              </a:rPr>
              <a:t>Erste Hilfe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dirty="0" smtClean="0">
                <a:latin typeface="Calibri" panose="020F0502020204030204" pitchFamily="34" charset="0"/>
              </a:rPr>
              <a:t>ITMC Service Desk: 0231/755-2444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dirty="0" smtClean="0">
                <a:latin typeface="Calibri" panose="020F0502020204030204" pitchFamily="34" charset="0"/>
              </a:rPr>
              <a:t>(Mo. bis Fr.: 07.30 Uhr - 17:30 Uhr)</a:t>
            </a:r>
            <a:r>
              <a:rPr lang="de-DE" altLang="de-DE" sz="1600" b="1" dirty="0" smtClean="0">
                <a:latin typeface="Calibri" panose="020F0502020204030204" pitchFamily="34" charset="0"/>
              </a:rPr>
              <a:t> 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b="1" dirty="0" smtClean="0">
                <a:latin typeface="Calibri" panose="020F0502020204030204" pitchFamily="34" charset="0"/>
              </a:rPr>
              <a:t>E-Learning-Sprechstunde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dirty="0" smtClean="0">
                <a:latin typeface="Calibri" panose="020F0502020204030204" pitchFamily="34" charset="0"/>
              </a:rPr>
              <a:t>Ort: Emil-Figge-Str. 50, Raum 0.213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b="1" dirty="0" smtClean="0">
                <a:latin typeface="Calibri" panose="020F0502020204030204" pitchFamily="34" charset="0"/>
              </a:rPr>
              <a:t>E-Mail-Support</a:t>
            </a: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de-DE" altLang="de-DE" sz="1600" b="1" u="sng" dirty="0" smtClean="0">
                <a:solidFill>
                  <a:srgbClr val="92D050"/>
                </a:solidFill>
                <a:latin typeface="Calibri" panose="020F0502020204030204" pitchFamily="34" charset="0"/>
              </a:rPr>
              <a:t>moodle.itmc@tu-dortmund.de</a:t>
            </a:r>
          </a:p>
        </p:txBody>
      </p:sp>
      <p:pic>
        <p:nvPicPr>
          <p:cNvPr id="6" name="Picture 6" descr="C:\Users\smvomatt.EF50-R0213V\Desktop\131218_Daumen-Hoch_MG_Szene 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43558"/>
            <a:ext cx="3794125" cy="284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3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175</Words>
  <Application>Microsoft Office PowerPoint</Application>
  <PresentationFormat>Bildschirmpräsentation (16:9)</PresentationFormat>
  <Paragraphs>50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Microsoft YaHei</vt:lpstr>
      <vt:lpstr>Arial</vt:lpstr>
      <vt:lpstr>Calibri</vt:lpstr>
      <vt:lpstr>Times New Roman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Nils Werner</dc:creator>
  <cp:lastModifiedBy>smnswern</cp:lastModifiedBy>
  <cp:revision>12</cp:revision>
  <dcterms:created xsi:type="dcterms:W3CDTF">2015-11-19T07:33:38Z</dcterms:created>
  <dcterms:modified xsi:type="dcterms:W3CDTF">2016-05-19T06:12:06Z</dcterms:modified>
</cp:coreProperties>
</file>